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352" r:id="rId4"/>
    <p:sldId id="316" r:id="rId5"/>
    <p:sldId id="317" r:id="rId6"/>
    <p:sldId id="320" r:id="rId7"/>
    <p:sldId id="308" r:id="rId8"/>
    <p:sldId id="309" r:id="rId9"/>
    <p:sldId id="273" r:id="rId10"/>
    <p:sldId id="353" r:id="rId11"/>
    <p:sldId id="337" r:id="rId12"/>
    <p:sldId id="325" r:id="rId13"/>
    <p:sldId id="336" r:id="rId14"/>
    <p:sldId id="280" r:id="rId15"/>
    <p:sldId id="346" r:id="rId16"/>
    <p:sldId id="339" r:id="rId17"/>
    <p:sldId id="347" r:id="rId18"/>
    <p:sldId id="340" r:id="rId19"/>
    <p:sldId id="341" r:id="rId20"/>
    <p:sldId id="342" r:id="rId21"/>
    <p:sldId id="343" r:id="rId22"/>
    <p:sldId id="344" r:id="rId23"/>
    <p:sldId id="345" r:id="rId24"/>
    <p:sldId id="274" r:id="rId25"/>
    <p:sldId id="304" r:id="rId26"/>
    <p:sldId id="307" r:id="rId27"/>
    <p:sldId id="305" r:id="rId28"/>
    <p:sldId id="306" r:id="rId29"/>
    <p:sldId id="326" r:id="rId30"/>
    <p:sldId id="275" r:id="rId31"/>
    <p:sldId id="287" r:id="rId32"/>
    <p:sldId id="327" r:id="rId33"/>
    <p:sldId id="349" r:id="rId34"/>
    <p:sldId id="328" r:id="rId35"/>
    <p:sldId id="350" r:id="rId36"/>
    <p:sldId id="290" r:id="rId37"/>
    <p:sldId id="289" r:id="rId38"/>
    <p:sldId id="291" r:id="rId39"/>
    <p:sldId id="311" r:id="rId40"/>
    <p:sldId id="329" r:id="rId41"/>
    <p:sldId id="330" r:id="rId42"/>
    <p:sldId id="312" r:id="rId43"/>
    <p:sldId id="313" r:id="rId44"/>
    <p:sldId id="314" r:id="rId45"/>
    <p:sldId id="351" r:id="rId46"/>
    <p:sldId id="315" r:id="rId47"/>
    <p:sldId id="331" r:id="rId48"/>
    <p:sldId id="293" r:id="rId49"/>
    <p:sldId id="332" r:id="rId50"/>
    <p:sldId id="333" r:id="rId51"/>
    <p:sldId id="334" r:id="rId52"/>
    <p:sldId id="310" r:id="rId53"/>
    <p:sldId id="318" r:id="rId54"/>
    <p:sldId id="335" r:id="rId55"/>
    <p:sldId id="319" r:id="rId56"/>
    <p:sldId id="29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08080"/>
    <a:srgbClr val="99BDCD"/>
    <a:srgbClr val="FFECE5"/>
    <a:srgbClr val="FFFEFF"/>
    <a:srgbClr val="FFC000"/>
    <a:srgbClr val="FFEDE3"/>
    <a:srgbClr val="AECDAE"/>
    <a:srgbClr val="FEF6E3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>
        <p:scale>
          <a:sx n="110" d="100"/>
          <a:sy n="110" d="100"/>
        </p:scale>
        <p:origin x="-516" y="-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自製圖文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1" y="462094"/>
            <a:ext cx="10818248" cy="76702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998" y="1487382"/>
            <a:ext cx="7200000" cy="4655372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9261" y="1487382"/>
            <a:ext cx="3671667" cy="4655372"/>
          </a:xfrm>
        </p:spPr>
        <p:txBody>
          <a:bodyPr anchor="ctr"/>
          <a:lstStyle>
            <a:lvl1pPr>
              <a:spcBef>
                <a:spcPts val="1400"/>
              </a:spcBef>
              <a:defRPr b="1">
                <a:solidFill>
                  <a:srgbClr val="808080"/>
                </a:solidFill>
              </a:defRPr>
            </a:lvl1pPr>
            <a:lvl2pPr>
              <a:spcBef>
                <a:spcPts val="1400"/>
              </a:spcBef>
              <a:defRPr b="1">
                <a:solidFill>
                  <a:srgbClr val="808080"/>
                </a:solidFill>
              </a:defRPr>
            </a:lvl2pPr>
            <a:lvl3pPr>
              <a:spcBef>
                <a:spcPts val="1400"/>
              </a:spcBef>
              <a:defRPr b="1">
                <a:solidFill>
                  <a:srgbClr val="808080"/>
                </a:solidFill>
              </a:defRPr>
            </a:lvl3pPr>
            <a:lvl4pPr>
              <a:spcBef>
                <a:spcPts val="1400"/>
              </a:spcBef>
              <a:defRPr b="1">
                <a:solidFill>
                  <a:srgbClr val="808080"/>
                </a:solidFill>
              </a:defRPr>
            </a:lvl4pPr>
            <a:lvl5pPr>
              <a:spcBef>
                <a:spcPts val="1400"/>
              </a:spcBef>
              <a:defRPr b="1">
                <a:solidFill>
                  <a:srgbClr val="808080"/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381" y="436858"/>
            <a:ext cx="190500" cy="81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4798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2" r:id="rId5"/>
    <p:sldLayoutId id="2147483653" r:id="rId6"/>
    <p:sldLayoutId id="2147483654" r:id="rId7"/>
    <p:sldLayoutId id="2147483655" r:id="rId8"/>
    <p:sldLayoutId id="2147483656" r:id="rId9"/>
    <p:sldLayoutId id="2147483661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video/&#35469;&#35672;covid19.mp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hyperlink" Target="video/&#38450;&#30123;&#25514;&#26045;.mp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hyperlink" Target="video/&#30906;&#35386;&#24590;&#40636;&#36774;.mp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video/&#38450;&#30123;&#29986;&#21697;.mp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video/&#39318;&#38913;.mp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video/&#30331;&#20837;.mp4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video/&#36092;&#29289;&#36554;.mp4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video/&#35330;&#21934;&#26597;&#35426;.mp4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4568423"/>
          </a:xfrm>
          <a:prstGeom prst="rect">
            <a:avLst/>
          </a:prstGeom>
          <a:solidFill>
            <a:srgbClr val="99BDC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防疫網站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黃雅絹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6666" y="0"/>
            <a:ext cx="7831582" cy="4568423"/>
          </a:xfrm>
          <a:prstGeom prst="rect">
            <a:avLst/>
          </a:prstGeom>
        </p:spPr>
      </p:pic>
      <p:cxnSp>
        <p:nvCxnSpPr>
          <p:cNvPr id="6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160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</a:t>
            </a:r>
            <a:r>
              <a:rPr lang="en-US" altLang="zh-TW" dirty="0"/>
              <a:t>COVID-19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當游標移動至「 </a:t>
            </a:r>
            <a:r>
              <a:rPr lang="en-US" altLang="zh-TW" dirty="0" smtClean="0"/>
              <a:t>COVID19</a:t>
            </a:r>
            <a:r>
              <a:rPr lang="zh-TW" altLang="en-US" dirty="0" smtClean="0"/>
              <a:t> 」圖片時，將顯示「</a:t>
            </a:r>
            <a:r>
              <a:rPr lang="en-US" altLang="zh-TW" dirty="0" smtClean="0"/>
              <a:t>Hi</a:t>
            </a:r>
            <a:r>
              <a:rPr lang="zh-TW" altLang="en-US" dirty="0" smtClean="0"/>
              <a:t>」</a:t>
            </a:r>
            <a:r>
              <a:rPr lang="zh-TW" altLang="en-US" dirty="0" smtClean="0"/>
              <a:t>圖示</a:t>
            </a:r>
            <a:endParaRPr lang="en-US" altLang="zh-TW" dirty="0" smtClean="0"/>
          </a:p>
        </p:txBody>
      </p:sp>
      <p:pic>
        <p:nvPicPr>
          <p:cNvPr id="5" name="內容版面配置區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9397"/>
          <a:stretch/>
        </p:blipFill>
        <p:spPr>
          <a:xfrm>
            <a:off x="782638" y="1899814"/>
            <a:ext cx="7199312" cy="36672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5468"/>
          <a:stretch/>
        </p:blipFill>
        <p:spPr>
          <a:xfrm>
            <a:off x="782294" y="1901738"/>
            <a:ext cx="7200000" cy="38266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文字方塊 6">
            <a:hlinkClick r:id="rId4" action="ppaction://hlinkfile"/>
          </p:cNvPr>
          <p:cNvSpPr txBox="1"/>
          <p:nvPr/>
        </p:nvSpPr>
        <p:spPr>
          <a:xfrm>
            <a:off x="3605840" y="819508"/>
            <a:ext cx="111761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◆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播放影片◆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074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</a:t>
            </a:r>
            <a:r>
              <a:rPr lang="en-US" altLang="zh-TW" dirty="0"/>
              <a:t>COVID-19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當游標移動至「 </a:t>
            </a:r>
            <a:r>
              <a:rPr lang="en-US" altLang="zh-TW" dirty="0" smtClean="0">
                <a:solidFill>
                  <a:schemeClr val="tx1"/>
                </a:solidFill>
              </a:rPr>
              <a:t>COVID19</a:t>
            </a:r>
            <a:r>
              <a:rPr lang="zh-TW" altLang="en-US" dirty="0" smtClean="0">
                <a:solidFill>
                  <a:schemeClr val="tx1"/>
                </a:solidFill>
              </a:rPr>
              <a:t> 」圖片時，將顯示「</a:t>
            </a:r>
            <a:r>
              <a:rPr lang="en-US" altLang="zh-TW" dirty="0" smtClean="0">
                <a:solidFill>
                  <a:schemeClr val="tx1"/>
                </a:solidFill>
              </a:rPr>
              <a:t>Hi</a:t>
            </a:r>
            <a:r>
              <a:rPr lang="zh-TW" altLang="en-US" dirty="0" smtClean="0">
                <a:solidFill>
                  <a:schemeClr val="tx1"/>
                </a:solidFill>
              </a:rPr>
              <a:t>」</a:t>
            </a:r>
            <a:r>
              <a:rPr lang="zh-TW" altLang="en-US" dirty="0" smtClean="0">
                <a:solidFill>
                  <a:schemeClr val="tx1"/>
                </a:solidFill>
              </a:rPr>
              <a:t>圖示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pic>
        <p:nvPicPr>
          <p:cNvPr id="5" name="內容版面配置區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9397"/>
          <a:stretch/>
        </p:blipFill>
        <p:spPr>
          <a:xfrm>
            <a:off x="782638" y="1899814"/>
            <a:ext cx="7199312" cy="36672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5468"/>
          <a:stretch/>
        </p:blipFill>
        <p:spPr>
          <a:xfrm>
            <a:off x="782294" y="1901738"/>
            <a:ext cx="7200000" cy="38266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b="5296"/>
          <a:stretch/>
        </p:blipFill>
        <p:spPr>
          <a:xfrm>
            <a:off x="781950" y="1899814"/>
            <a:ext cx="7200000" cy="38336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橢圓 7"/>
          <p:cNvSpPr/>
          <p:nvPr/>
        </p:nvSpPr>
        <p:spPr>
          <a:xfrm>
            <a:off x="1846141" y="2793304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9" name="圓角矩形 8"/>
          <p:cNvSpPr/>
          <p:nvPr/>
        </p:nvSpPr>
        <p:spPr>
          <a:xfrm>
            <a:off x="2796987" y="3056351"/>
            <a:ext cx="954741" cy="762614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502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防疫措施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當</a:t>
            </a:r>
            <a:r>
              <a:rPr lang="zh-TW" altLang="en-US" dirty="0"/>
              <a:t>游標移動至特定的圖片時，該圖片的背景底色將改變</a:t>
            </a:r>
            <a:endParaRPr lang="en-US" altLang="zh-TW" dirty="0"/>
          </a:p>
        </p:txBody>
      </p:sp>
      <p:pic>
        <p:nvPicPr>
          <p:cNvPr id="6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706"/>
          <a:stretch/>
        </p:blipFill>
        <p:spPr>
          <a:xfrm>
            <a:off x="782638" y="1906424"/>
            <a:ext cx="7199312" cy="38166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內容版面配置區 10"/>
          <p:cNvPicPr>
            <a:picLocks noChangeAspect="1"/>
          </p:cNvPicPr>
          <p:nvPr/>
        </p:nvPicPr>
        <p:blipFill rotWithShape="1">
          <a:blip r:embed="rId3"/>
          <a:srcRect b="5470"/>
          <a:stretch/>
        </p:blipFill>
        <p:spPr>
          <a:xfrm>
            <a:off x="782081" y="1906424"/>
            <a:ext cx="7199312" cy="38262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文字方塊 6">
            <a:hlinkClick r:id="rId4" action="ppaction://hlinkfile"/>
          </p:cNvPr>
          <p:cNvSpPr txBox="1"/>
          <p:nvPr/>
        </p:nvSpPr>
        <p:spPr>
          <a:xfrm>
            <a:off x="3372938" y="819508"/>
            <a:ext cx="111761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◆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播放影片◆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56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防疫措施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當</a:t>
            </a:r>
            <a:r>
              <a:rPr lang="zh-TW" altLang="en-US" dirty="0">
                <a:solidFill>
                  <a:schemeClr val="tx1"/>
                </a:solidFill>
              </a:rPr>
              <a:t>游標移動至特定的圖片時，該圖片的背景底色將改變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6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706"/>
          <a:stretch/>
        </p:blipFill>
        <p:spPr>
          <a:xfrm>
            <a:off x="782638" y="1906424"/>
            <a:ext cx="7199312" cy="38166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b="5296"/>
          <a:stretch/>
        </p:blipFill>
        <p:spPr>
          <a:xfrm>
            <a:off x="781950" y="1906424"/>
            <a:ext cx="7200000" cy="38336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橢圓 4"/>
          <p:cNvSpPr/>
          <p:nvPr/>
        </p:nvSpPr>
        <p:spPr>
          <a:xfrm>
            <a:off x="1791221" y="2743200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7" name="圓角矩形 6"/>
          <p:cNvSpPr/>
          <p:nvPr/>
        </p:nvSpPr>
        <p:spPr>
          <a:xfrm>
            <a:off x="2542783" y="2981195"/>
            <a:ext cx="1152395" cy="1189972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960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確診怎麼辦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依個人狀況選擇「日期、身分」後，</a:t>
            </a:r>
            <a:r>
              <a:rPr lang="zh-TW" altLang="en-US" dirty="0"/>
              <a:t>點擊</a:t>
            </a:r>
            <a:r>
              <a:rPr lang="zh-TW" altLang="en-US" dirty="0" smtClean="0"/>
              <a:t>「查詢」按鈕，將自動計算</a:t>
            </a:r>
            <a:r>
              <a:rPr lang="zh-TW" altLang="en-US" dirty="0"/>
              <a:t>「</a:t>
            </a:r>
            <a:r>
              <a:rPr lang="zh-TW" altLang="en-US" dirty="0" smtClean="0"/>
              <a:t>隔離天數與日期</a:t>
            </a:r>
            <a:r>
              <a:rPr lang="zh-TW" altLang="en-US" dirty="0"/>
              <a:t>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游標移動至右側按鈕時，將顯示底線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點擊按鈕後，可控制內容的展示</a:t>
            </a:r>
            <a:r>
              <a:rPr lang="zh-TW" altLang="en-US" dirty="0"/>
              <a:t>與收</a:t>
            </a:r>
            <a:r>
              <a:rPr lang="zh-TW" altLang="en-US" dirty="0" smtClean="0"/>
              <a:t>合</a:t>
            </a:r>
            <a:endParaRPr lang="en-US" altLang="zh-TW" dirty="0"/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106"/>
          <a:stretch/>
        </p:blipFill>
        <p:spPr>
          <a:xfrm>
            <a:off x="782638" y="1914519"/>
            <a:ext cx="7199312" cy="38004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812"/>
          <a:stretch/>
        </p:blipFill>
        <p:spPr>
          <a:xfrm>
            <a:off x="782294" y="1914519"/>
            <a:ext cx="7200000" cy="38127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文字方塊 5">
            <a:hlinkClick r:id="rId4" action="ppaction://hlinkfile"/>
          </p:cNvPr>
          <p:cNvSpPr txBox="1"/>
          <p:nvPr/>
        </p:nvSpPr>
        <p:spPr>
          <a:xfrm>
            <a:off x="3605840" y="819508"/>
            <a:ext cx="111761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◆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播放影片◆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77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確診怎麼辦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依個人狀況選擇「日期、身分」後，</a:t>
            </a:r>
            <a:r>
              <a:rPr lang="zh-TW" altLang="en-US" dirty="0">
                <a:solidFill>
                  <a:schemeClr val="tx1"/>
                </a:solidFill>
              </a:rPr>
              <a:t>點擊</a:t>
            </a:r>
            <a:r>
              <a:rPr lang="zh-TW" altLang="en-US" dirty="0" smtClean="0">
                <a:solidFill>
                  <a:schemeClr val="tx1"/>
                </a:solidFill>
              </a:rPr>
              <a:t>「查詢」按鈕，將自動計算</a:t>
            </a:r>
            <a:r>
              <a:rPr lang="zh-TW" altLang="en-US" dirty="0">
                <a:solidFill>
                  <a:schemeClr val="tx1"/>
                </a:solidFill>
              </a:rPr>
              <a:t>「</a:t>
            </a:r>
            <a:r>
              <a:rPr lang="zh-TW" altLang="en-US" dirty="0" smtClean="0">
                <a:solidFill>
                  <a:schemeClr val="tx1"/>
                </a:solidFill>
              </a:rPr>
              <a:t>隔離天數與日期</a:t>
            </a:r>
            <a:r>
              <a:rPr lang="zh-TW" altLang="en-US" dirty="0">
                <a:solidFill>
                  <a:schemeClr val="tx1"/>
                </a:solidFill>
              </a:rPr>
              <a:t>」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游標移動至右側按鈕時，將顯示底線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點擊按鈕後，可控制內容的展示</a:t>
            </a:r>
            <a:r>
              <a:rPr lang="zh-TW" altLang="en-US" dirty="0"/>
              <a:t>與收</a:t>
            </a:r>
            <a:r>
              <a:rPr lang="zh-TW" altLang="en-US" dirty="0" smtClean="0"/>
              <a:t>合</a:t>
            </a:r>
            <a:endParaRPr lang="en-US" altLang="zh-TW" dirty="0"/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106"/>
          <a:stretch/>
        </p:blipFill>
        <p:spPr>
          <a:xfrm>
            <a:off x="782638" y="1914519"/>
            <a:ext cx="7199312" cy="38004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812"/>
          <a:stretch/>
        </p:blipFill>
        <p:spPr>
          <a:xfrm>
            <a:off x="782294" y="1914519"/>
            <a:ext cx="7200000" cy="3812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788"/>
          <a:stretch/>
        </p:blipFill>
        <p:spPr>
          <a:xfrm>
            <a:off x="781950" y="1914519"/>
            <a:ext cx="7200000" cy="38137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橢圓 7"/>
          <p:cNvSpPr/>
          <p:nvPr/>
        </p:nvSpPr>
        <p:spPr>
          <a:xfrm>
            <a:off x="706273" y="2764055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0" name="圓角矩形 9"/>
          <p:cNvSpPr/>
          <p:nvPr/>
        </p:nvSpPr>
        <p:spPr>
          <a:xfrm>
            <a:off x="1394072" y="3074680"/>
            <a:ext cx="2889829" cy="2687945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308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確診怎麼辦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依個人狀況選擇「日期、身分」後，</a:t>
            </a:r>
            <a:r>
              <a:rPr lang="zh-TW" altLang="en-US" dirty="0">
                <a:solidFill>
                  <a:schemeClr val="tx1"/>
                </a:solidFill>
              </a:rPr>
              <a:t>點擊</a:t>
            </a:r>
            <a:r>
              <a:rPr lang="zh-TW" altLang="en-US" dirty="0" smtClean="0">
                <a:solidFill>
                  <a:schemeClr val="tx1"/>
                </a:solidFill>
              </a:rPr>
              <a:t>「查詢」按鈕，將自動計算</a:t>
            </a:r>
            <a:r>
              <a:rPr lang="zh-TW" altLang="en-US" dirty="0">
                <a:solidFill>
                  <a:schemeClr val="tx1"/>
                </a:solidFill>
              </a:rPr>
              <a:t>「</a:t>
            </a:r>
            <a:r>
              <a:rPr lang="zh-TW" altLang="en-US" dirty="0" smtClean="0">
                <a:solidFill>
                  <a:schemeClr val="tx1"/>
                </a:solidFill>
              </a:rPr>
              <a:t>隔離天數與日期</a:t>
            </a:r>
            <a:r>
              <a:rPr lang="zh-TW" altLang="en-US" dirty="0">
                <a:solidFill>
                  <a:schemeClr val="tx1"/>
                </a:solidFill>
              </a:rPr>
              <a:t>」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游標移動至右側按鈕時，將顯示底線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點擊按鈕後，可控制內容的展示</a:t>
            </a:r>
            <a:r>
              <a:rPr lang="zh-TW" altLang="en-US" dirty="0"/>
              <a:t>與收</a:t>
            </a:r>
            <a:r>
              <a:rPr lang="zh-TW" altLang="en-US" dirty="0" smtClean="0"/>
              <a:t>合</a:t>
            </a:r>
            <a:endParaRPr lang="en-US" altLang="zh-TW" dirty="0"/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106"/>
          <a:stretch/>
        </p:blipFill>
        <p:spPr>
          <a:xfrm>
            <a:off x="782638" y="1914519"/>
            <a:ext cx="7199312" cy="38004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812"/>
          <a:stretch/>
        </p:blipFill>
        <p:spPr>
          <a:xfrm>
            <a:off x="782294" y="1914519"/>
            <a:ext cx="7200000" cy="3812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763"/>
          <a:stretch/>
        </p:blipFill>
        <p:spPr>
          <a:xfrm>
            <a:off x="782294" y="1914519"/>
            <a:ext cx="7200000" cy="38147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橢圓 7"/>
          <p:cNvSpPr/>
          <p:nvPr/>
        </p:nvSpPr>
        <p:spPr>
          <a:xfrm>
            <a:off x="706273" y="2764055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l="10691" t="54836" r="53343" b="5812"/>
          <a:stretch/>
        </p:blipFill>
        <p:spPr>
          <a:xfrm>
            <a:off x="1556207" y="4133088"/>
            <a:ext cx="2589581" cy="1592973"/>
          </a:xfrm>
          <a:prstGeom prst="rect">
            <a:avLst/>
          </a:prstGeom>
          <a:ln>
            <a:noFill/>
          </a:ln>
        </p:spPr>
      </p:pic>
      <p:sp>
        <p:nvSpPr>
          <p:cNvPr id="12" name="圓角矩形 11"/>
          <p:cNvSpPr/>
          <p:nvPr/>
        </p:nvSpPr>
        <p:spPr>
          <a:xfrm flipV="1">
            <a:off x="1394072" y="4127501"/>
            <a:ext cx="2889829" cy="415924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685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確診怎麼辦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依個人狀況選擇「日期、身分」後，</a:t>
            </a:r>
            <a:r>
              <a:rPr lang="zh-TW" altLang="en-US" dirty="0">
                <a:solidFill>
                  <a:schemeClr val="tx1"/>
                </a:solidFill>
              </a:rPr>
              <a:t>點擊</a:t>
            </a:r>
            <a:r>
              <a:rPr lang="zh-TW" altLang="en-US" dirty="0" smtClean="0">
                <a:solidFill>
                  <a:schemeClr val="tx1"/>
                </a:solidFill>
              </a:rPr>
              <a:t>「查詢」按鈕，將自動計算</a:t>
            </a:r>
            <a:r>
              <a:rPr lang="zh-TW" altLang="en-US" dirty="0">
                <a:solidFill>
                  <a:schemeClr val="tx1"/>
                </a:solidFill>
              </a:rPr>
              <a:t>「</a:t>
            </a:r>
            <a:r>
              <a:rPr lang="zh-TW" altLang="en-US" dirty="0" smtClean="0">
                <a:solidFill>
                  <a:schemeClr val="tx1"/>
                </a:solidFill>
              </a:rPr>
              <a:t>隔離天數與日期</a:t>
            </a:r>
            <a:r>
              <a:rPr lang="zh-TW" altLang="en-US" dirty="0">
                <a:solidFill>
                  <a:schemeClr val="tx1"/>
                </a:solidFill>
              </a:rPr>
              <a:t>」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游標移動至右側按鈕時，將顯示底線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點擊按鈕後，可控制內容的展示</a:t>
            </a:r>
            <a:r>
              <a:rPr lang="zh-TW" altLang="en-US" dirty="0"/>
              <a:t>與收</a:t>
            </a:r>
            <a:r>
              <a:rPr lang="zh-TW" altLang="en-US" dirty="0" smtClean="0"/>
              <a:t>合</a:t>
            </a:r>
            <a:endParaRPr lang="en-US" altLang="zh-TW" dirty="0"/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106"/>
          <a:stretch/>
        </p:blipFill>
        <p:spPr>
          <a:xfrm>
            <a:off x="782638" y="1914519"/>
            <a:ext cx="7199312" cy="38004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812"/>
          <a:stretch/>
        </p:blipFill>
        <p:spPr>
          <a:xfrm>
            <a:off x="782294" y="1914519"/>
            <a:ext cx="7200000" cy="3812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763"/>
          <a:stretch/>
        </p:blipFill>
        <p:spPr>
          <a:xfrm>
            <a:off x="782294" y="1914519"/>
            <a:ext cx="7200000" cy="38147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橢圓 7"/>
          <p:cNvSpPr/>
          <p:nvPr/>
        </p:nvSpPr>
        <p:spPr>
          <a:xfrm>
            <a:off x="706273" y="2764055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2" name="圓角矩形 11"/>
          <p:cNvSpPr/>
          <p:nvPr/>
        </p:nvSpPr>
        <p:spPr>
          <a:xfrm>
            <a:off x="1394072" y="4552950"/>
            <a:ext cx="2889829" cy="1209675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685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確診怎麼辦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依個人狀況選擇「日期、身分」後，</a:t>
            </a:r>
            <a:r>
              <a:rPr lang="zh-TW" altLang="en-US" dirty="0">
                <a:solidFill>
                  <a:schemeClr val="tx1"/>
                </a:solidFill>
              </a:rPr>
              <a:t>點擊</a:t>
            </a:r>
            <a:r>
              <a:rPr lang="zh-TW" altLang="en-US" dirty="0" smtClean="0">
                <a:solidFill>
                  <a:schemeClr val="tx1"/>
                </a:solidFill>
              </a:rPr>
              <a:t>「查詢」按鈕，將自動計算</a:t>
            </a:r>
            <a:r>
              <a:rPr lang="zh-TW" altLang="en-US" dirty="0">
                <a:solidFill>
                  <a:schemeClr val="tx1"/>
                </a:solidFill>
              </a:rPr>
              <a:t>「</a:t>
            </a:r>
            <a:r>
              <a:rPr lang="zh-TW" altLang="en-US" dirty="0" smtClean="0">
                <a:solidFill>
                  <a:schemeClr val="tx1"/>
                </a:solidFill>
              </a:rPr>
              <a:t>隔離天數與日期</a:t>
            </a:r>
            <a:r>
              <a:rPr lang="zh-TW" altLang="en-US" dirty="0">
                <a:solidFill>
                  <a:schemeClr val="tx1"/>
                </a:solidFill>
              </a:rPr>
              <a:t>」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游標移動至右側按鈕時，將顯示底線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點擊按鈕後，可控制內容的展示</a:t>
            </a:r>
            <a:r>
              <a:rPr lang="zh-TW" altLang="en-US" dirty="0"/>
              <a:t>與收</a:t>
            </a:r>
            <a:r>
              <a:rPr lang="zh-TW" altLang="en-US" dirty="0" smtClean="0"/>
              <a:t>合</a:t>
            </a:r>
            <a:endParaRPr lang="en-US" altLang="zh-TW" dirty="0"/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106"/>
          <a:stretch/>
        </p:blipFill>
        <p:spPr>
          <a:xfrm>
            <a:off x="782638" y="1914519"/>
            <a:ext cx="7199312" cy="38004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812"/>
          <a:stretch/>
        </p:blipFill>
        <p:spPr>
          <a:xfrm>
            <a:off x="782294" y="1914519"/>
            <a:ext cx="7200000" cy="3812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763"/>
          <a:stretch/>
        </p:blipFill>
        <p:spPr>
          <a:xfrm>
            <a:off x="782294" y="1914519"/>
            <a:ext cx="7200000" cy="381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b="5763"/>
          <a:stretch/>
        </p:blipFill>
        <p:spPr>
          <a:xfrm>
            <a:off x="781950" y="1914519"/>
            <a:ext cx="7200000" cy="38147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橢圓 7"/>
          <p:cNvSpPr/>
          <p:nvPr/>
        </p:nvSpPr>
        <p:spPr>
          <a:xfrm>
            <a:off x="706273" y="2764055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/>
          <a:srcRect l="11095" t="44142" r="53710" b="26781"/>
          <a:stretch/>
        </p:blipFill>
        <p:spPr>
          <a:xfrm>
            <a:off x="1580745" y="3701374"/>
            <a:ext cx="2534055" cy="1177047"/>
          </a:xfrm>
          <a:prstGeom prst="rect">
            <a:avLst/>
          </a:prstGeom>
          <a:ln>
            <a:noFill/>
          </a:ln>
        </p:spPr>
      </p:pic>
      <p:sp>
        <p:nvSpPr>
          <p:cNvPr id="14" name="圓角矩形 13"/>
          <p:cNvSpPr/>
          <p:nvPr/>
        </p:nvSpPr>
        <p:spPr>
          <a:xfrm>
            <a:off x="1394072" y="3074680"/>
            <a:ext cx="2889829" cy="2687945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7819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確診怎麼辦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依個人狀況選擇「日期、身分」後，</a:t>
            </a:r>
            <a:r>
              <a:rPr lang="zh-TW" altLang="en-US" dirty="0">
                <a:solidFill>
                  <a:schemeClr val="tx1"/>
                </a:solidFill>
              </a:rPr>
              <a:t>點擊</a:t>
            </a:r>
            <a:r>
              <a:rPr lang="zh-TW" altLang="en-US" dirty="0" smtClean="0">
                <a:solidFill>
                  <a:schemeClr val="tx1"/>
                </a:solidFill>
              </a:rPr>
              <a:t>「查詢」按鈕，將自動計算</a:t>
            </a:r>
            <a:r>
              <a:rPr lang="zh-TW" altLang="en-US" dirty="0">
                <a:solidFill>
                  <a:schemeClr val="tx1"/>
                </a:solidFill>
              </a:rPr>
              <a:t>「</a:t>
            </a:r>
            <a:r>
              <a:rPr lang="zh-TW" altLang="en-US" dirty="0" smtClean="0">
                <a:solidFill>
                  <a:schemeClr val="tx1"/>
                </a:solidFill>
              </a:rPr>
              <a:t>隔離天數與日期</a:t>
            </a:r>
            <a:r>
              <a:rPr lang="zh-TW" altLang="en-US" dirty="0">
                <a:solidFill>
                  <a:schemeClr val="tx1"/>
                </a:solidFill>
              </a:rPr>
              <a:t>」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游標移動至右側按鈕時，將顯示底線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點擊按鈕後，可控制內容的展示</a:t>
            </a:r>
            <a:r>
              <a:rPr lang="zh-TW" altLang="en-US" dirty="0"/>
              <a:t>與收</a:t>
            </a:r>
            <a:r>
              <a:rPr lang="zh-TW" altLang="en-US" dirty="0" smtClean="0"/>
              <a:t>合</a:t>
            </a:r>
            <a:endParaRPr lang="en-US" altLang="zh-TW" dirty="0"/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106"/>
          <a:stretch/>
        </p:blipFill>
        <p:spPr>
          <a:xfrm>
            <a:off x="782638" y="1914519"/>
            <a:ext cx="7199312" cy="38004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812"/>
          <a:stretch/>
        </p:blipFill>
        <p:spPr>
          <a:xfrm>
            <a:off x="782294" y="1914519"/>
            <a:ext cx="7200000" cy="3812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763"/>
          <a:stretch/>
        </p:blipFill>
        <p:spPr>
          <a:xfrm>
            <a:off x="782294" y="1914519"/>
            <a:ext cx="7200000" cy="381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b="5763"/>
          <a:stretch/>
        </p:blipFill>
        <p:spPr>
          <a:xfrm>
            <a:off x="781950" y="1914519"/>
            <a:ext cx="7200000" cy="381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b="5714"/>
          <a:stretch/>
        </p:blipFill>
        <p:spPr>
          <a:xfrm>
            <a:off x="781950" y="1914519"/>
            <a:ext cx="7200000" cy="38167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橢圓 12"/>
          <p:cNvSpPr/>
          <p:nvPr/>
        </p:nvSpPr>
        <p:spPr>
          <a:xfrm>
            <a:off x="706273" y="2764055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5" name="圓角矩形 14"/>
          <p:cNvSpPr/>
          <p:nvPr/>
        </p:nvSpPr>
        <p:spPr>
          <a:xfrm>
            <a:off x="1394072" y="4914900"/>
            <a:ext cx="2889829" cy="857250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23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4832"/>
            <a:ext cx="12192000" cy="47731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zh-TW" altLang="en-US" sz="2800" dirty="0" smtClean="0"/>
              <a:t>首頁</a:t>
            </a:r>
            <a:endParaRPr lang="en-US" altLang="zh-TW" sz="28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>
              <a:lnSpc>
                <a:spcPct val="150000"/>
              </a:lnSpc>
            </a:pPr>
            <a:endParaRPr lang="zh-TW" altLang="en-US" sz="2800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3205867" y="2286000"/>
            <a:ext cx="299322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Tw Cen MT" panose="020B0602020104020603" pitchFamily="34" charset="0"/>
              <a:buBlip>
                <a:blip r:embed="rId2"/>
              </a:buBlip>
            </a:pPr>
            <a:r>
              <a:rPr lang="zh-TW" altLang="en-US" sz="2800" dirty="0" smtClean="0"/>
              <a:t>關於疫情</a:t>
            </a:r>
            <a:endParaRPr lang="en-US" altLang="zh-TW" sz="2000" dirty="0" smtClean="0"/>
          </a:p>
          <a:p>
            <a:pPr marL="265113" lvl="1" indent="3175">
              <a:lnSpc>
                <a:spcPct val="150000"/>
              </a:lnSpc>
              <a:buFont typeface="Wingdings 3" pitchFamily="18" charset="2"/>
              <a:buBlip>
                <a:blip r:embed="rId2"/>
              </a:buBlip>
            </a:pPr>
            <a:r>
              <a:rPr lang="zh-TW" altLang="en-US" sz="2400" dirty="0" smtClean="0"/>
              <a:t>認識</a:t>
            </a:r>
            <a:r>
              <a:rPr lang="en-US" altLang="zh-TW" sz="2400" dirty="0" smtClean="0"/>
              <a:t>COVID-19</a:t>
            </a:r>
          </a:p>
          <a:p>
            <a:pPr marL="265113" lvl="1" indent="3175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dirty="0"/>
              <a:t>防疫措施</a:t>
            </a:r>
            <a:endParaRPr lang="en-US" altLang="zh-TW" sz="2400" dirty="0"/>
          </a:p>
          <a:p>
            <a:pPr marL="265113" lvl="1" indent="3175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dirty="0"/>
              <a:t>確診</a:t>
            </a:r>
            <a:r>
              <a:rPr lang="zh-TW" altLang="en-US" sz="2400" dirty="0" smtClean="0"/>
              <a:t>怎麼辦</a:t>
            </a:r>
            <a:endParaRPr lang="en-US" altLang="zh-TW" sz="2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>
              <a:lnSpc>
                <a:spcPct val="150000"/>
              </a:lnSpc>
            </a:pPr>
            <a:endParaRPr lang="zh-TW" altLang="en-US" sz="2800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6100299" y="2286000"/>
            <a:ext cx="238694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Tw Cen MT" panose="020B0602020104020603" pitchFamily="34" charset="0"/>
              <a:buBlip>
                <a:blip r:embed="rId2"/>
              </a:buBlip>
            </a:pPr>
            <a:r>
              <a:rPr lang="zh-TW" altLang="en-US" sz="2800" dirty="0" smtClean="0"/>
              <a:t>防疫商品</a:t>
            </a:r>
            <a:endParaRPr lang="en-US" altLang="zh-TW" sz="2800" dirty="0" smtClean="0"/>
          </a:p>
          <a:p>
            <a:pPr>
              <a:lnSpc>
                <a:spcPct val="150000"/>
              </a:lnSpc>
            </a:pPr>
            <a:endParaRPr lang="zh-TW" altLang="en-US" sz="2800" dirty="0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294995" y="2286000"/>
            <a:ext cx="238694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Tw Cen MT" panose="020B0602020104020603" pitchFamily="34" charset="0"/>
              <a:buBlip>
                <a:blip r:embed="rId2"/>
              </a:buBlip>
            </a:pPr>
            <a:r>
              <a:rPr lang="zh-TW" altLang="en-US" sz="2800" dirty="0" smtClean="0"/>
              <a:t>會員中心</a:t>
            </a:r>
            <a:endParaRPr lang="en-US" altLang="zh-TW" sz="2800" dirty="0" smtClean="0"/>
          </a:p>
          <a:p>
            <a:pPr marL="265113" lvl="1" indent="3175">
              <a:lnSpc>
                <a:spcPct val="150000"/>
              </a:lnSpc>
              <a:buFont typeface="Wingdings 3" pitchFamily="18" charset="2"/>
              <a:buBlip>
                <a:blip r:embed="rId2"/>
              </a:buBlip>
            </a:pPr>
            <a:r>
              <a:rPr lang="zh-TW" altLang="en-US" sz="2400" dirty="0" smtClean="0"/>
              <a:t>註冊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登入</a:t>
            </a:r>
            <a:endParaRPr lang="en-US" altLang="zh-TW" sz="2400" dirty="0" smtClean="0"/>
          </a:p>
          <a:p>
            <a:pPr marL="265113" lvl="1" indent="3175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dirty="0"/>
              <a:t>購物車</a:t>
            </a:r>
            <a:endParaRPr lang="en-US" altLang="zh-TW" sz="2400" dirty="0"/>
          </a:p>
          <a:p>
            <a:pPr marL="265113" lvl="1" indent="3175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dirty="0"/>
              <a:t>訂單</a:t>
            </a:r>
            <a:r>
              <a:rPr lang="zh-TW" altLang="en-US" sz="2400" dirty="0" smtClean="0"/>
              <a:t>查詢</a:t>
            </a:r>
            <a:endParaRPr lang="en-US" altLang="zh-TW" sz="2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>
              <a:lnSpc>
                <a:spcPct val="150000"/>
              </a:lnSpc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5730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確診怎麼辦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依個人狀況選擇「日期、身分」後，</a:t>
            </a:r>
            <a:r>
              <a:rPr lang="zh-TW" altLang="en-US" dirty="0"/>
              <a:t>點擊</a:t>
            </a:r>
            <a:r>
              <a:rPr lang="zh-TW" altLang="en-US" dirty="0" smtClean="0"/>
              <a:t>「查詢」按鈕，將自動計算</a:t>
            </a:r>
            <a:r>
              <a:rPr lang="zh-TW" altLang="en-US" dirty="0"/>
              <a:t>「</a:t>
            </a:r>
            <a:r>
              <a:rPr lang="zh-TW" altLang="en-US" dirty="0" smtClean="0"/>
              <a:t>隔離天數與日期</a:t>
            </a:r>
            <a:r>
              <a:rPr lang="zh-TW" altLang="en-US" dirty="0"/>
              <a:t>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游標移動至右側按鈕時，將顯示底線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點擊按鈕後，可控制內容的展示</a:t>
            </a:r>
            <a:r>
              <a:rPr lang="zh-TW" altLang="en-US" dirty="0"/>
              <a:t>與收</a:t>
            </a:r>
            <a:r>
              <a:rPr lang="zh-TW" altLang="en-US" dirty="0" smtClean="0"/>
              <a:t>合</a:t>
            </a:r>
            <a:endParaRPr lang="en-US" altLang="zh-TW" dirty="0"/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106"/>
          <a:stretch/>
        </p:blipFill>
        <p:spPr>
          <a:xfrm>
            <a:off x="782638" y="1914519"/>
            <a:ext cx="7199312" cy="38004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812"/>
          <a:stretch/>
        </p:blipFill>
        <p:spPr>
          <a:xfrm>
            <a:off x="782294" y="1914519"/>
            <a:ext cx="7200000" cy="3812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763"/>
          <a:stretch/>
        </p:blipFill>
        <p:spPr>
          <a:xfrm>
            <a:off x="782294" y="1914519"/>
            <a:ext cx="7200000" cy="381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b="5763"/>
          <a:stretch/>
        </p:blipFill>
        <p:spPr>
          <a:xfrm>
            <a:off x="781950" y="1914519"/>
            <a:ext cx="7200000" cy="381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b="5714"/>
          <a:stretch/>
        </p:blipFill>
        <p:spPr>
          <a:xfrm>
            <a:off x="781950" y="1914519"/>
            <a:ext cx="7200000" cy="38167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/>
          <a:srcRect b="5796"/>
          <a:stretch/>
        </p:blipFill>
        <p:spPr>
          <a:xfrm>
            <a:off x="781950" y="1915194"/>
            <a:ext cx="7200000" cy="38133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橢圓 13"/>
          <p:cNvSpPr/>
          <p:nvPr/>
        </p:nvSpPr>
        <p:spPr>
          <a:xfrm>
            <a:off x="7616102" y="2939420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2</a:t>
            </a:r>
            <a:endParaRPr lang="zh-TW" altLang="en-US" sz="2400" dirty="0"/>
          </a:p>
        </p:txBody>
      </p:sp>
      <p:sp>
        <p:nvSpPr>
          <p:cNvPr id="15" name="圓角矩形 14"/>
          <p:cNvSpPr/>
          <p:nvPr/>
        </p:nvSpPr>
        <p:spPr>
          <a:xfrm>
            <a:off x="4326384" y="3096883"/>
            <a:ext cx="3177928" cy="491706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552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確診怎麼辦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依個人狀況選擇「日期、身分」後，</a:t>
            </a:r>
            <a:r>
              <a:rPr lang="zh-TW" altLang="en-US" dirty="0"/>
              <a:t>點擊</a:t>
            </a:r>
            <a:r>
              <a:rPr lang="zh-TW" altLang="en-US" dirty="0" smtClean="0"/>
              <a:t>「查詢」按鈕，將自動計算</a:t>
            </a:r>
            <a:r>
              <a:rPr lang="zh-TW" altLang="en-US" dirty="0"/>
              <a:t>「</a:t>
            </a:r>
            <a:r>
              <a:rPr lang="zh-TW" altLang="en-US" dirty="0" smtClean="0"/>
              <a:t>隔離天數與日期</a:t>
            </a:r>
            <a:r>
              <a:rPr lang="zh-TW" altLang="en-US" dirty="0"/>
              <a:t>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游標移動至右側按鈕時，將顯示底線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點擊按鈕後，可控制內容的展示</a:t>
            </a:r>
            <a:r>
              <a:rPr lang="zh-TW" altLang="en-US" dirty="0">
                <a:solidFill>
                  <a:schemeClr val="tx1"/>
                </a:solidFill>
              </a:rPr>
              <a:t>與收</a:t>
            </a:r>
            <a:r>
              <a:rPr lang="zh-TW" altLang="en-US" dirty="0" smtClean="0">
                <a:solidFill>
                  <a:schemeClr val="tx1"/>
                </a:solidFill>
              </a:rPr>
              <a:t>合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106"/>
          <a:stretch/>
        </p:blipFill>
        <p:spPr>
          <a:xfrm>
            <a:off x="782638" y="1914519"/>
            <a:ext cx="7199312" cy="38004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812"/>
          <a:stretch/>
        </p:blipFill>
        <p:spPr>
          <a:xfrm>
            <a:off x="782294" y="1914519"/>
            <a:ext cx="7200000" cy="3812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763"/>
          <a:stretch/>
        </p:blipFill>
        <p:spPr>
          <a:xfrm>
            <a:off x="782294" y="1914519"/>
            <a:ext cx="7200000" cy="381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b="5763"/>
          <a:stretch/>
        </p:blipFill>
        <p:spPr>
          <a:xfrm>
            <a:off x="781950" y="1914519"/>
            <a:ext cx="7200000" cy="381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b="5714"/>
          <a:stretch/>
        </p:blipFill>
        <p:spPr>
          <a:xfrm>
            <a:off x="781950" y="1914519"/>
            <a:ext cx="7200000" cy="38167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/>
          <a:srcRect b="5796"/>
          <a:stretch/>
        </p:blipFill>
        <p:spPr>
          <a:xfrm>
            <a:off x="781950" y="1915194"/>
            <a:ext cx="7200000" cy="38133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5796"/>
          <a:stretch/>
        </p:blipFill>
        <p:spPr>
          <a:xfrm>
            <a:off x="781950" y="1914881"/>
            <a:ext cx="7200000" cy="38133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橢圓 14"/>
          <p:cNvSpPr/>
          <p:nvPr/>
        </p:nvSpPr>
        <p:spPr>
          <a:xfrm>
            <a:off x="7581315" y="3465513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3</a:t>
            </a:r>
            <a:endParaRPr lang="zh-TW" altLang="en-US" sz="2400" dirty="0"/>
          </a:p>
        </p:txBody>
      </p:sp>
      <p:sp>
        <p:nvSpPr>
          <p:cNvPr id="16" name="圓角矩形 15"/>
          <p:cNvSpPr/>
          <p:nvPr/>
        </p:nvSpPr>
        <p:spPr>
          <a:xfrm>
            <a:off x="4326384" y="3096883"/>
            <a:ext cx="3177928" cy="1382352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2147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確診怎麼辦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依個人狀況選擇「日期、身分」後，</a:t>
            </a:r>
            <a:r>
              <a:rPr lang="zh-TW" altLang="en-US" dirty="0"/>
              <a:t>點擊</a:t>
            </a:r>
            <a:r>
              <a:rPr lang="zh-TW" altLang="en-US" dirty="0" smtClean="0"/>
              <a:t>「查詢」按鈕，將自動計算</a:t>
            </a:r>
            <a:r>
              <a:rPr lang="zh-TW" altLang="en-US" dirty="0"/>
              <a:t>「</a:t>
            </a:r>
            <a:r>
              <a:rPr lang="zh-TW" altLang="en-US" dirty="0" smtClean="0"/>
              <a:t>隔離天數與日期</a:t>
            </a:r>
            <a:r>
              <a:rPr lang="zh-TW" altLang="en-US" dirty="0"/>
              <a:t>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游標移動至右側按鈕時，將顯示底線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點擊按鈕後，可控制內容的展示</a:t>
            </a:r>
            <a:r>
              <a:rPr lang="zh-TW" altLang="en-US" dirty="0">
                <a:solidFill>
                  <a:schemeClr val="tx1"/>
                </a:solidFill>
              </a:rPr>
              <a:t>與收</a:t>
            </a:r>
            <a:r>
              <a:rPr lang="zh-TW" altLang="en-US" dirty="0" smtClean="0">
                <a:solidFill>
                  <a:schemeClr val="tx1"/>
                </a:solidFill>
              </a:rPr>
              <a:t>合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106"/>
          <a:stretch/>
        </p:blipFill>
        <p:spPr>
          <a:xfrm>
            <a:off x="782638" y="1914519"/>
            <a:ext cx="7199312" cy="38004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812"/>
          <a:stretch/>
        </p:blipFill>
        <p:spPr>
          <a:xfrm>
            <a:off x="782294" y="1914519"/>
            <a:ext cx="7200000" cy="3812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763"/>
          <a:stretch/>
        </p:blipFill>
        <p:spPr>
          <a:xfrm>
            <a:off x="782294" y="1914519"/>
            <a:ext cx="7200000" cy="381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b="5763"/>
          <a:stretch/>
        </p:blipFill>
        <p:spPr>
          <a:xfrm>
            <a:off x="781950" y="1914519"/>
            <a:ext cx="7200000" cy="381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b="5714"/>
          <a:stretch/>
        </p:blipFill>
        <p:spPr>
          <a:xfrm>
            <a:off x="781950" y="1914519"/>
            <a:ext cx="7200000" cy="38167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/>
          <a:srcRect b="5796"/>
          <a:stretch/>
        </p:blipFill>
        <p:spPr>
          <a:xfrm>
            <a:off x="781950" y="1915194"/>
            <a:ext cx="7200000" cy="38133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5796"/>
          <a:stretch/>
        </p:blipFill>
        <p:spPr>
          <a:xfrm>
            <a:off x="781950" y="1914881"/>
            <a:ext cx="7200000" cy="38133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9"/>
          <a:srcRect b="5796"/>
          <a:stretch/>
        </p:blipFill>
        <p:spPr>
          <a:xfrm>
            <a:off x="781606" y="1914881"/>
            <a:ext cx="7200000" cy="38133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橢圓 15"/>
          <p:cNvSpPr/>
          <p:nvPr/>
        </p:nvSpPr>
        <p:spPr>
          <a:xfrm>
            <a:off x="7657515" y="4899844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3</a:t>
            </a:r>
            <a:endParaRPr lang="zh-TW" altLang="en-US" sz="2400" dirty="0"/>
          </a:p>
        </p:txBody>
      </p:sp>
      <p:sp>
        <p:nvSpPr>
          <p:cNvPr id="17" name="圓角矩形 16"/>
          <p:cNvSpPr/>
          <p:nvPr/>
        </p:nvSpPr>
        <p:spPr>
          <a:xfrm>
            <a:off x="4326384" y="3096883"/>
            <a:ext cx="3177928" cy="2800334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6450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確診怎麼辦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依個人狀況選擇「日期、身分」後，</a:t>
            </a:r>
            <a:r>
              <a:rPr lang="zh-TW" altLang="en-US" dirty="0"/>
              <a:t>點擊</a:t>
            </a:r>
            <a:r>
              <a:rPr lang="zh-TW" altLang="en-US" dirty="0" smtClean="0"/>
              <a:t>「查詢」按鈕，將自動計算</a:t>
            </a:r>
            <a:r>
              <a:rPr lang="zh-TW" altLang="en-US" dirty="0"/>
              <a:t>「</a:t>
            </a:r>
            <a:r>
              <a:rPr lang="zh-TW" altLang="en-US" dirty="0" smtClean="0"/>
              <a:t>隔離天數與日期</a:t>
            </a:r>
            <a:r>
              <a:rPr lang="zh-TW" altLang="en-US" dirty="0"/>
              <a:t>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游標移動至右側按鈕時，將顯示底線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點擊按鈕後，可控制內容的展示</a:t>
            </a:r>
            <a:r>
              <a:rPr lang="zh-TW" altLang="en-US" dirty="0">
                <a:solidFill>
                  <a:schemeClr val="tx1"/>
                </a:solidFill>
              </a:rPr>
              <a:t>與收</a:t>
            </a:r>
            <a:r>
              <a:rPr lang="zh-TW" altLang="en-US" dirty="0" smtClean="0">
                <a:solidFill>
                  <a:schemeClr val="tx1"/>
                </a:solidFill>
              </a:rPr>
              <a:t>合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106"/>
          <a:stretch/>
        </p:blipFill>
        <p:spPr>
          <a:xfrm>
            <a:off x="782638" y="1914519"/>
            <a:ext cx="7199312" cy="38004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812"/>
          <a:stretch/>
        </p:blipFill>
        <p:spPr>
          <a:xfrm>
            <a:off x="782294" y="1914519"/>
            <a:ext cx="7200000" cy="3812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763"/>
          <a:stretch/>
        </p:blipFill>
        <p:spPr>
          <a:xfrm>
            <a:off x="782294" y="1914519"/>
            <a:ext cx="7200000" cy="381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b="5763"/>
          <a:stretch/>
        </p:blipFill>
        <p:spPr>
          <a:xfrm>
            <a:off x="781950" y="1914519"/>
            <a:ext cx="7200000" cy="381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b="5714"/>
          <a:stretch/>
        </p:blipFill>
        <p:spPr>
          <a:xfrm>
            <a:off x="781950" y="1914519"/>
            <a:ext cx="7200000" cy="38167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/>
          <a:srcRect b="5796"/>
          <a:stretch/>
        </p:blipFill>
        <p:spPr>
          <a:xfrm>
            <a:off x="781950" y="1915194"/>
            <a:ext cx="7200000" cy="38133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5796"/>
          <a:stretch/>
        </p:blipFill>
        <p:spPr>
          <a:xfrm>
            <a:off x="781950" y="1914881"/>
            <a:ext cx="7200000" cy="38133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9"/>
          <a:srcRect b="5796"/>
          <a:stretch/>
        </p:blipFill>
        <p:spPr>
          <a:xfrm>
            <a:off x="781606" y="1914881"/>
            <a:ext cx="7200000" cy="38133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10"/>
          <a:srcRect b="5797"/>
          <a:stretch/>
        </p:blipFill>
        <p:spPr>
          <a:xfrm>
            <a:off x="781606" y="1914881"/>
            <a:ext cx="7200000" cy="38133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橢圓 16"/>
          <p:cNvSpPr/>
          <p:nvPr/>
        </p:nvSpPr>
        <p:spPr>
          <a:xfrm>
            <a:off x="7657515" y="2939420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3</a:t>
            </a:r>
            <a:endParaRPr lang="zh-TW" altLang="en-US" sz="2400" dirty="0"/>
          </a:p>
        </p:txBody>
      </p:sp>
      <p:sp>
        <p:nvSpPr>
          <p:cNvPr id="18" name="圓角矩形 17"/>
          <p:cNvSpPr/>
          <p:nvPr/>
        </p:nvSpPr>
        <p:spPr>
          <a:xfrm>
            <a:off x="4326384" y="3096883"/>
            <a:ext cx="3177928" cy="2800334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1412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1"/>
            <a:ext cx="12192000" cy="45684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防疫產品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" t="-1635" r="-463" b="49171"/>
          <a:stretch/>
        </p:blipFill>
        <p:spPr>
          <a:xfrm>
            <a:off x="1037688" y="1448142"/>
            <a:ext cx="4905912" cy="182104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8795"/>
          <a:stretch/>
        </p:blipFill>
        <p:spPr>
          <a:xfrm>
            <a:off x="5810250" y="1519176"/>
            <a:ext cx="4852568" cy="17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54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防疫商品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游標移動至按鈕時，按鈕將變更底色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按下「加入購物車」，右側會新增「購物車」的區塊，並針對所選產品更新內容與總價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按下「前往結帳」，將跳轉至「登入」的頁面</a:t>
            </a:r>
            <a:endParaRPr lang="en-US" altLang="zh-TW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" b="6291"/>
          <a:stretch/>
        </p:blipFill>
        <p:spPr>
          <a:xfrm>
            <a:off x="782638" y="1918283"/>
            <a:ext cx="7199312" cy="37929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文字方塊 4">
            <a:hlinkClick r:id="rId3" action="ppaction://hlinkfile"/>
          </p:cNvPr>
          <p:cNvSpPr txBox="1"/>
          <p:nvPr/>
        </p:nvSpPr>
        <p:spPr>
          <a:xfrm>
            <a:off x="3364300" y="819508"/>
            <a:ext cx="111761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◆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播放影片◆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755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防疫商品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游標移動至按鈕時，按鈕將變更底色</a:t>
            </a:r>
            <a:endParaRPr lang="en-US" altLang="zh-TW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按下「加入購物車」，右側會新增「購物車」的區塊，並針對所選產品更新內容與總價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按下「前往結帳」，將跳轉至「登入」的頁面</a:t>
            </a:r>
            <a:endParaRPr lang="en-US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458"/>
          <a:stretch/>
        </p:blipFill>
        <p:spPr>
          <a:xfrm>
            <a:off x="782638" y="1921643"/>
            <a:ext cx="7199312" cy="3786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6234"/>
          <a:stretch/>
        </p:blipFill>
        <p:spPr>
          <a:xfrm>
            <a:off x="782294" y="1921643"/>
            <a:ext cx="7200000" cy="37956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橢圓 6"/>
          <p:cNvSpPr/>
          <p:nvPr/>
        </p:nvSpPr>
        <p:spPr>
          <a:xfrm>
            <a:off x="3394552" y="4121063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8" name="圓角矩形 7"/>
          <p:cNvSpPr/>
          <p:nvPr/>
        </p:nvSpPr>
        <p:spPr>
          <a:xfrm>
            <a:off x="4033381" y="4697258"/>
            <a:ext cx="720000" cy="388309"/>
          </a:xfrm>
          <a:prstGeom prst="roundRect">
            <a:avLst>
              <a:gd name="adj" fmla="val 43333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7980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防疫商品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游標移動至按鈕時，按鈕將變更底色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按下「加入購物車」，右側會新增「購物車」的區塊，並針對所選產品更新內容與總價</a:t>
            </a:r>
            <a:endParaRPr lang="en-US" altLang="zh-TW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按下「前往結帳」，將跳轉至「登入」的頁面</a:t>
            </a:r>
            <a:endParaRPr lang="en-US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458"/>
          <a:stretch/>
        </p:blipFill>
        <p:spPr>
          <a:xfrm>
            <a:off x="782638" y="1921643"/>
            <a:ext cx="7199312" cy="3786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6234"/>
          <a:stretch/>
        </p:blipFill>
        <p:spPr>
          <a:xfrm>
            <a:off x="782294" y="1921643"/>
            <a:ext cx="7200000" cy="37956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b="6259"/>
          <a:stretch/>
        </p:blipFill>
        <p:spPr>
          <a:xfrm>
            <a:off x="781950" y="1922631"/>
            <a:ext cx="7200000" cy="37946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橢圓 8"/>
          <p:cNvSpPr/>
          <p:nvPr/>
        </p:nvSpPr>
        <p:spPr>
          <a:xfrm>
            <a:off x="3394552" y="4121063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2</a:t>
            </a:r>
            <a:endParaRPr lang="zh-TW" altLang="en-US" sz="2400" dirty="0"/>
          </a:p>
        </p:txBody>
      </p:sp>
      <p:sp>
        <p:nvSpPr>
          <p:cNvPr id="10" name="圓角矩形 9"/>
          <p:cNvSpPr/>
          <p:nvPr/>
        </p:nvSpPr>
        <p:spPr>
          <a:xfrm>
            <a:off x="6388274" y="2567836"/>
            <a:ext cx="1766170" cy="3281819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118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防疫商品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游標移動至</a:t>
            </a:r>
            <a:r>
              <a:rPr lang="zh-TW" altLang="en-US" dirty="0"/>
              <a:t>按鈕</a:t>
            </a:r>
            <a:r>
              <a:rPr lang="zh-TW" altLang="en-US" dirty="0" smtClean="0"/>
              <a:t>時，按鈕將變更底色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按下「加入購物車」，右側會新增「購物車」的區塊，並針對所選產品更新內容與總價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按下</a:t>
            </a:r>
            <a:r>
              <a:rPr lang="zh-TW" altLang="en-US" dirty="0"/>
              <a:t>「</a:t>
            </a:r>
            <a:r>
              <a:rPr lang="zh-TW" altLang="en-US" dirty="0" smtClean="0"/>
              <a:t>前往結帳」，將跳轉至「登入」的頁面</a:t>
            </a:r>
            <a:endParaRPr lang="en-US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458"/>
          <a:stretch/>
        </p:blipFill>
        <p:spPr>
          <a:xfrm>
            <a:off x="782638" y="1921643"/>
            <a:ext cx="7199312" cy="3786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6234"/>
          <a:stretch/>
        </p:blipFill>
        <p:spPr>
          <a:xfrm>
            <a:off x="782294" y="1921643"/>
            <a:ext cx="7200000" cy="37956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b="6259"/>
          <a:stretch/>
        </p:blipFill>
        <p:spPr>
          <a:xfrm>
            <a:off x="781950" y="1922631"/>
            <a:ext cx="7200000" cy="37946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b="6297"/>
          <a:stretch/>
        </p:blipFill>
        <p:spPr>
          <a:xfrm>
            <a:off x="781950" y="1924195"/>
            <a:ext cx="7200000" cy="3793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圓角矩形 8"/>
          <p:cNvSpPr/>
          <p:nvPr/>
        </p:nvSpPr>
        <p:spPr>
          <a:xfrm>
            <a:off x="6388274" y="3428999"/>
            <a:ext cx="1766170" cy="516700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394552" y="4121063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2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740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防疫商品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游標移動至</a:t>
            </a:r>
            <a:r>
              <a:rPr lang="zh-TW" altLang="en-US" dirty="0"/>
              <a:t>按鈕</a:t>
            </a:r>
            <a:r>
              <a:rPr lang="zh-TW" altLang="en-US" dirty="0" smtClean="0"/>
              <a:t>時，按鈕將變更底色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按下「加入購物車」，右側會新增「購物車」的區塊，並針對所選產品更新內容與總價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按下</a:t>
            </a:r>
            <a:r>
              <a:rPr lang="zh-TW" altLang="en-US" dirty="0">
                <a:solidFill>
                  <a:schemeClr val="tx1"/>
                </a:solidFill>
              </a:rPr>
              <a:t>「</a:t>
            </a:r>
            <a:r>
              <a:rPr lang="zh-TW" altLang="en-US" dirty="0" smtClean="0">
                <a:solidFill>
                  <a:schemeClr val="tx1"/>
                </a:solidFill>
              </a:rPr>
              <a:t>前往結帳」，將跳轉至「登入」的頁面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458"/>
          <a:stretch/>
        </p:blipFill>
        <p:spPr>
          <a:xfrm>
            <a:off x="782638" y="1921643"/>
            <a:ext cx="7199312" cy="3786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6234"/>
          <a:stretch/>
        </p:blipFill>
        <p:spPr>
          <a:xfrm>
            <a:off x="782294" y="1921643"/>
            <a:ext cx="7200000" cy="37956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b="6259"/>
          <a:stretch/>
        </p:blipFill>
        <p:spPr>
          <a:xfrm>
            <a:off x="781950" y="1922631"/>
            <a:ext cx="7200000" cy="37946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b="6297"/>
          <a:stretch/>
        </p:blipFill>
        <p:spPr>
          <a:xfrm>
            <a:off x="781950" y="1924195"/>
            <a:ext cx="7200000" cy="3793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橢圓 9"/>
          <p:cNvSpPr/>
          <p:nvPr/>
        </p:nvSpPr>
        <p:spPr>
          <a:xfrm>
            <a:off x="3394552" y="4121063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3</a:t>
            </a:r>
            <a:endParaRPr lang="zh-TW" altLang="en-US" sz="2400" dirty="0"/>
          </a:p>
        </p:txBody>
      </p:sp>
      <p:sp>
        <p:nvSpPr>
          <p:cNvPr id="11" name="圓角矩形 10"/>
          <p:cNvSpPr/>
          <p:nvPr/>
        </p:nvSpPr>
        <p:spPr>
          <a:xfrm>
            <a:off x="6375748" y="3695178"/>
            <a:ext cx="1766170" cy="237995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740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081" y="470720"/>
            <a:ext cx="10818248" cy="767020"/>
          </a:xfrm>
        </p:spPr>
        <p:txBody>
          <a:bodyPr/>
          <a:lstStyle/>
          <a:p>
            <a:r>
              <a:rPr lang="zh-TW" altLang="en-US" dirty="0" smtClean="0"/>
              <a:t>首頁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游標移動至對應文字時，將顯示底線，並顯示其他分頁的連結；點擊後可連結至所選的頁面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游標移動至右上角「註冊」或 「登入」按鈕時，按鈕顏色變更；點擊後可連結至「登入」頁面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使用幻燈片效果，每</a:t>
            </a:r>
            <a:r>
              <a:rPr lang="en-US" altLang="zh-TW" sz="2000" dirty="0"/>
              <a:t>5</a:t>
            </a:r>
            <a:r>
              <a:rPr lang="zh-TW" altLang="en-US" sz="2000" dirty="0"/>
              <a:t>秒將自動轉跳至下一個圖片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游標移動至「＜」或「 ＞ 」時，按鈕顏色將變更為黃色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點擊按鈕「＜」或「 ＞ 」 ，可切換至上一張或下一張圖片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32"/>
          <a:stretch/>
        </p:blipFill>
        <p:spPr>
          <a:xfrm>
            <a:off x="782638" y="1898855"/>
            <a:ext cx="7199312" cy="3831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文字方塊 13">
            <a:hlinkClick r:id="rId3" action="ppaction://hlinkfile"/>
          </p:cNvPr>
          <p:cNvSpPr txBox="1"/>
          <p:nvPr/>
        </p:nvSpPr>
        <p:spPr>
          <a:xfrm>
            <a:off x="2122098" y="828135"/>
            <a:ext cx="111761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◆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播放影片◆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29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會員中心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solidFill>
            <a:srgbClr val="AECDAE"/>
          </a:solidFill>
        </p:spPr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65113" lvl="1" indent="3175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dirty="0" smtClean="0"/>
              <a:t>註冊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登入</a:t>
            </a:r>
            <a:endParaRPr lang="en-US" altLang="zh-TW" sz="2400" dirty="0" smtClean="0"/>
          </a:p>
          <a:p>
            <a:pPr marL="265113" lvl="1" indent="3175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dirty="0" smtClean="0"/>
              <a:t>購物車</a:t>
            </a:r>
            <a:endParaRPr lang="en-US" altLang="zh-TW" sz="2400" dirty="0" smtClean="0"/>
          </a:p>
          <a:p>
            <a:pPr marL="265113" lvl="1" indent="3175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dirty="0" smtClean="0"/>
              <a:t>訂單查詢</a:t>
            </a:r>
            <a:endParaRPr lang="en-US" altLang="zh-TW" sz="2400" dirty="0" smtClean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6152"/>
          <a:stretch/>
        </p:blipFill>
        <p:spPr>
          <a:xfrm>
            <a:off x="457200" y="1695123"/>
            <a:ext cx="3671668" cy="28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089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預設呈現「登入」畫面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游標移動至「註冊」或「登入」時，將變更底色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依點擊的按鈕，變更所呈現的內容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若帳號、密碼輸入錯誤，按下「確認登入」，將跳出視窗通知「帳號、密碼錯誤」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若帳號、密碼輸入正確，按下「確認登入」，將跳出視窗通知「登入成功」</a:t>
            </a:r>
            <a:r>
              <a:rPr lang="zh-TW" altLang="en-US" dirty="0" smtClean="0"/>
              <a:t>，</a:t>
            </a:r>
            <a:r>
              <a:rPr lang="zh-TW" altLang="en-US" dirty="0"/>
              <a:t>並自動跳轉至結帳頁面</a:t>
            </a:r>
            <a:endParaRPr lang="en-US" altLang="zh-TW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518"/>
          <a:stretch/>
        </p:blipFill>
        <p:spPr>
          <a:xfrm>
            <a:off x="782638" y="1902619"/>
            <a:ext cx="7199312" cy="38242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文字方塊 4">
            <a:hlinkClick r:id="rId3" action="ppaction://hlinkfile"/>
          </p:cNvPr>
          <p:cNvSpPr txBox="1"/>
          <p:nvPr/>
        </p:nvSpPr>
        <p:spPr>
          <a:xfrm>
            <a:off x="3510949" y="810882"/>
            <a:ext cx="111761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◆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播放影片◆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6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預設呈現「登入」畫面</a:t>
            </a:r>
            <a:endParaRPr lang="en-US" altLang="zh-TW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游標移動至「註冊」或「登入」時，將變更底色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依點擊的按鈕，變更所呈現的內容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若帳號、密碼輸入錯誤，按下「確認登入」，將跳出視窗通知「帳號、密碼錯誤」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若帳號、密碼輸入正確，按下「確認登入」，將跳出視窗通知「登入成功」</a:t>
            </a:r>
            <a:r>
              <a:rPr lang="zh-TW" altLang="en-US" dirty="0" smtClean="0"/>
              <a:t>，</a:t>
            </a:r>
            <a:r>
              <a:rPr lang="zh-TW" altLang="en-US" dirty="0"/>
              <a:t>並自動跳轉至結帳頁面</a:t>
            </a:r>
            <a:endParaRPr lang="en-US" altLang="zh-TW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518"/>
          <a:stretch/>
        </p:blipFill>
        <p:spPr>
          <a:xfrm>
            <a:off x="782638" y="1902619"/>
            <a:ext cx="7199312" cy="38242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橢圓 4"/>
          <p:cNvSpPr/>
          <p:nvPr/>
        </p:nvSpPr>
        <p:spPr>
          <a:xfrm>
            <a:off x="2329840" y="2664912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6" name="圓角矩形 5"/>
          <p:cNvSpPr/>
          <p:nvPr/>
        </p:nvSpPr>
        <p:spPr>
          <a:xfrm>
            <a:off x="3131507" y="2805830"/>
            <a:ext cx="2455101" cy="2317315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06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預設呈現「登入」畫面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游標移動至「註冊」或「登入」時，將變更底色</a:t>
            </a:r>
            <a:endParaRPr lang="en-US" altLang="zh-TW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依點擊的按鈕，變更所呈現的內容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若帳號、密碼輸入錯誤，按下「確認登入」，將跳出視窗通知「帳號、密碼錯誤」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若帳號、密碼輸入正確，按下「確認登入」，將跳出視窗通知「登入成功」</a:t>
            </a:r>
            <a:r>
              <a:rPr lang="zh-TW" altLang="en-US" dirty="0" smtClean="0"/>
              <a:t>，</a:t>
            </a:r>
            <a:r>
              <a:rPr lang="zh-TW" altLang="en-US" dirty="0"/>
              <a:t>並自動跳轉至結帳頁面</a:t>
            </a:r>
            <a:endParaRPr lang="en-US" altLang="zh-TW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518"/>
          <a:stretch/>
        </p:blipFill>
        <p:spPr>
          <a:xfrm>
            <a:off x="782638" y="1902619"/>
            <a:ext cx="7199312" cy="38242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4441" t="25307" r="49259" b="64331"/>
          <a:stretch/>
        </p:blipFill>
        <p:spPr>
          <a:xfrm>
            <a:off x="3261674" y="2927023"/>
            <a:ext cx="1173637" cy="419492"/>
          </a:xfrm>
          <a:prstGeom prst="rect">
            <a:avLst/>
          </a:prstGeom>
          <a:ln>
            <a:noFill/>
          </a:ln>
        </p:spPr>
      </p:pic>
      <p:sp>
        <p:nvSpPr>
          <p:cNvPr id="9" name="橢圓 8"/>
          <p:cNvSpPr/>
          <p:nvPr/>
        </p:nvSpPr>
        <p:spPr>
          <a:xfrm>
            <a:off x="2329840" y="2664912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2</a:t>
            </a:r>
            <a:endParaRPr lang="zh-TW" altLang="en-US" sz="2400" dirty="0"/>
          </a:p>
        </p:txBody>
      </p:sp>
      <p:sp>
        <p:nvSpPr>
          <p:cNvPr id="10" name="圓角矩形 9"/>
          <p:cNvSpPr/>
          <p:nvPr/>
        </p:nvSpPr>
        <p:spPr>
          <a:xfrm>
            <a:off x="3283528" y="2956561"/>
            <a:ext cx="1161010" cy="396240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06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預設呈現「登入」畫面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游標移動至「註冊」或「登入」時，將變更底色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依點擊的按鈕，變更所呈現的內容</a:t>
            </a:r>
            <a:endParaRPr lang="en-US" altLang="zh-TW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若帳號、密碼輸入錯誤，按下「確認登入」，將跳出視窗通知「帳號、密碼錯誤」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若帳號、密碼輸入正確，按下「確認登入」，將跳出視窗通知「登入成功」</a:t>
            </a:r>
            <a:r>
              <a:rPr lang="zh-TW" altLang="en-US" dirty="0" smtClean="0"/>
              <a:t>，</a:t>
            </a:r>
            <a:r>
              <a:rPr lang="zh-TW" altLang="en-US" dirty="0"/>
              <a:t>並自動跳轉至結帳頁面</a:t>
            </a:r>
            <a:endParaRPr lang="en-US" altLang="zh-TW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518"/>
          <a:stretch/>
        </p:blipFill>
        <p:spPr>
          <a:xfrm>
            <a:off x="782638" y="1902619"/>
            <a:ext cx="7199312" cy="38242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518"/>
          <a:stretch/>
        </p:blipFill>
        <p:spPr>
          <a:xfrm>
            <a:off x="781950" y="1902619"/>
            <a:ext cx="7200000" cy="38246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橢圓 5"/>
          <p:cNvSpPr/>
          <p:nvPr/>
        </p:nvSpPr>
        <p:spPr>
          <a:xfrm>
            <a:off x="2773978" y="2902907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3</a:t>
            </a:r>
            <a:endParaRPr lang="zh-TW" altLang="en-US" sz="2400" dirty="0"/>
          </a:p>
        </p:txBody>
      </p:sp>
      <p:sp>
        <p:nvSpPr>
          <p:cNvPr id="7" name="圓角矩形 6"/>
          <p:cNvSpPr/>
          <p:nvPr/>
        </p:nvSpPr>
        <p:spPr>
          <a:xfrm>
            <a:off x="3447011" y="3358342"/>
            <a:ext cx="1862051" cy="1188607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725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預設呈現「登入」畫面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游標移動至「註冊」或「登入」時，將變更底色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依點擊的按鈕，變更所呈現的內容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若帳號、密碼輸入錯誤，按下「確認登入」，將跳出視窗通知「帳號、密碼錯誤」</a:t>
            </a:r>
            <a:endParaRPr lang="en-US" altLang="zh-TW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若帳號、密碼輸入正確，按下「確認登入」，將跳出視窗通知「登入成功」</a:t>
            </a:r>
            <a:r>
              <a:rPr lang="zh-TW" altLang="en-US" dirty="0" smtClean="0"/>
              <a:t>，</a:t>
            </a:r>
            <a:r>
              <a:rPr lang="zh-TW" altLang="en-US" dirty="0"/>
              <a:t>並自動跳轉至結帳頁面</a:t>
            </a:r>
            <a:endParaRPr lang="en-US" altLang="zh-TW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518"/>
          <a:stretch/>
        </p:blipFill>
        <p:spPr>
          <a:xfrm>
            <a:off x="782638" y="1902619"/>
            <a:ext cx="7199312" cy="38242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橢圓 4"/>
          <p:cNvSpPr/>
          <p:nvPr/>
        </p:nvSpPr>
        <p:spPr>
          <a:xfrm>
            <a:off x="2329840" y="2664912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606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預設呈現「登入」畫面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游標移動至「註冊」或「登入」時，將變更底色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依點擊的按鈕，變更所呈現的內容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若帳號、密碼輸入錯誤，按下「確認登入」，將跳出視窗通知「帳號、密碼錯誤」</a:t>
            </a:r>
            <a:endParaRPr lang="en-US" altLang="zh-TW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若帳號、密碼輸入正確，按下「確認登入」，將跳出視窗通知「登入成功」</a:t>
            </a:r>
            <a:r>
              <a:rPr lang="zh-TW" altLang="en-US" dirty="0" smtClean="0"/>
              <a:t>，</a:t>
            </a:r>
            <a:r>
              <a:rPr lang="zh-TW" altLang="en-US" dirty="0"/>
              <a:t>並自動跳轉至結帳頁面</a:t>
            </a:r>
            <a:endParaRPr lang="en-US" altLang="zh-TW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518"/>
          <a:stretch/>
        </p:blipFill>
        <p:spPr>
          <a:xfrm>
            <a:off x="782638" y="1902619"/>
            <a:ext cx="7199312" cy="38242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518"/>
          <a:stretch/>
        </p:blipFill>
        <p:spPr>
          <a:xfrm>
            <a:off x="781950" y="1902619"/>
            <a:ext cx="7200000" cy="3824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480"/>
          <a:stretch/>
        </p:blipFill>
        <p:spPr>
          <a:xfrm>
            <a:off x="781950" y="1902259"/>
            <a:ext cx="7200000" cy="38261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b="5373"/>
          <a:stretch/>
        </p:blipFill>
        <p:spPr>
          <a:xfrm>
            <a:off x="781950" y="1896389"/>
            <a:ext cx="7200000" cy="38305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b="5371"/>
          <a:stretch/>
        </p:blipFill>
        <p:spPr>
          <a:xfrm>
            <a:off x="781950" y="1897812"/>
            <a:ext cx="7200000" cy="38306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橢圓 12"/>
          <p:cNvSpPr/>
          <p:nvPr/>
        </p:nvSpPr>
        <p:spPr>
          <a:xfrm>
            <a:off x="2329840" y="2664912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4</a:t>
            </a:r>
            <a:endParaRPr lang="zh-TW" altLang="en-US" sz="2400" dirty="0"/>
          </a:p>
        </p:txBody>
      </p:sp>
      <p:sp>
        <p:nvSpPr>
          <p:cNvPr id="15" name="圓角矩形 14"/>
          <p:cNvSpPr/>
          <p:nvPr/>
        </p:nvSpPr>
        <p:spPr>
          <a:xfrm>
            <a:off x="3015936" y="2090058"/>
            <a:ext cx="2744784" cy="875979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5239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預設呈現「登入」畫面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游標移動至「註冊」或「登入」時，將變更底色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依點擊的按鈕，變更所呈現的內容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若帳號、密碼輸入錯誤，按下「確認登入」，將跳出視窗通知「帳號、密碼錯誤」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若帳號、密碼輸入正確，按下「確認登入」，將跳出視窗通知「登入成功」</a:t>
            </a:r>
            <a:r>
              <a:rPr lang="zh-TW" altLang="en-US" dirty="0" smtClean="0">
                <a:solidFill>
                  <a:schemeClr val="tx1"/>
                </a:solidFill>
              </a:rPr>
              <a:t>，</a:t>
            </a:r>
            <a:r>
              <a:rPr lang="zh-TW" altLang="en-US" dirty="0">
                <a:solidFill>
                  <a:schemeClr val="tx1"/>
                </a:solidFill>
              </a:rPr>
              <a:t>並自動跳轉至結帳頁面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518"/>
          <a:stretch/>
        </p:blipFill>
        <p:spPr>
          <a:xfrm>
            <a:off x="782638" y="1902619"/>
            <a:ext cx="7199312" cy="38242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518"/>
          <a:stretch/>
        </p:blipFill>
        <p:spPr>
          <a:xfrm>
            <a:off x="781950" y="1902619"/>
            <a:ext cx="7200000" cy="3824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480"/>
          <a:stretch/>
        </p:blipFill>
        <p:spPr>
          <a:xfrm>
            <a:off x="781950" y="1902259"/>
            <a:ext cx="7200000" cy="38261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橢圓 6"/>
          <p:cNvSpPr/>
          <p:nvPr/>
        </p:nvSpPr>
        <p:spPr>
          <a:xfrm>
            <a:off x="2329840" y="2664912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75443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預設呈現「登入」畫面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游標移動</a:t>
            </a:r>
            <a:r>
              <a:rPr lang="zh-TW" altLang="en-US" dirty="0"/>
              <a:t>至「</a:t>
            </a:r>
            <a:r>
              <a:rPr lang="zh-TW" altLang="en-US" dirty="0" smtClean="0"/>
              <a:t>註冊</a:t>
            </a:r>
            <a:r>
              <a:rPr lang="zh-TW" altLang="en-US" dirty="0"/>
              <a:t>」或</a:t>
            </a:r>
            <a:r>
              <a:rPr lang="zh-TW" altLang="en-US" dirty="0" smtClean="0"/>
              <a:t>「</a:t>
            </a:r>
            <a:r>
              <a:rPr lang="zh-TW" altLang="en-US" dirty="0"/>
              <a:t>登入</a:t>
            </a:r>
            <a:r>
              <a:rPr lang="zh-TW" altLang="en-US" dirty="0" smtClean="0"/>
              <a:t>」時，將變更底色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依點擊的按鈕，變更所呈現的內容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若帳號、密碼輸入錯誤，按下</a:t>
            </a:r>
            <a:r>
              <a:rPr lang="zh-TW" altLang="en-US" dirty="0"/>
              <a:t>「確認登入」</a:t>
            </a:r>
            <a:r>
              <a:rPr lang="zh-TW" altLang="en-US" dirty="0" smtClean="0"/>
              <a:t>，將跳出</a:t>
            </a:r>
            <a:r>
              <a:rPr lang="zh-TW" altLang="en-US" dirty="0"/>
              <a:t>視窗</a:t>
            </a:r>
            <a:r>
              <a:rPr lang="zh-TW" altLang="en-US" dirty="0" smtClean="0"/>
              <a:t>通知「帳號、密碼錯誤」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若帳號、</a:t>
            </a:r>
            <a:r>
              <a:rPr lang="zh-TW" altLang="en-US" dirty="0" smtClean="0">
                <a:solidFill>
                  <a:schemeClr val="tx1"/>
                </a:solidFill>
              </a:rPr>
              <a:t>密碼輸入正確，按下</a:t>
            </a:r>
            <a:r>
              <a:rPr lang="zh-TW" altLang="en-US" dirty="0">
                <a:solidFill>
                  <a:schemeClr val="tx1"/>
                </a:solidFill>
              </a:rPr>
              <a:t>「確認登入</a:t>
            </a:r>
            <a:r>
              <a:rPr lang="zh-TW" altLang="en-US" dirty="0" smtClean="0">
                <a:solidFill>
                  <a:schemeClr val="tx1"/>
                </a:solidFill>
              </a:rPr>
              <a:t>」，將跳出視窗</a:t>
            </a:r>
            <a:r>
              <a:rPr lang="zh-TW" altLang="en-US" dirty="0">
                <a:solidFill>
                  <a:schemeClr val="tx1"/>
                </a:solidFill>
              </a:rPr>
              <a:t>通知「登入成功</a:t>
            </a:r>
            <a:r>
              <a:rPr lang="zh-TW" altLang="en-US" dirty="0" smtClean="0">
                <a:solidFill>
                  <a:schemeClr val="tx1"/>
                </a:solidFill>
              </a:rPr>
              <a:t>」，並自動跳轉至結帳頁面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518"/>
          <a:stretch/>
        </p:blipFill>
        <p:spPr>
          <a:xfrm>
            <a:off x="782638" y="1902619"/>
            <a:ext cx="7199312" cy="38242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518"/>
          <a:stretch/>
        </p:blipFill>
        <p:spPr>
          <a:xfrm>
            <a:off x="781950" y="1902619"/>
            <a:ext cx="7200000" cy="3824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480"/>
          <a:stretch/>
        </p:blipFill>
        <p:spPr>
          <a:xfrm>
            <a:off x="781950" y="1902259"/>
            <a:ext cx="7200000" cy="38261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b="5373"/>
          <a:stretch/>
        </p:blipFill>
        <p:spPr>
          <a:xfrm>
            <a:off x="781950" y="1896389"/>
            <a:ext cx="7200000" cy="38305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b="5341"/>
          <a:stretch/>
        </p:blipFill>
        <p:spPr>
          <a:xfrm>
            <a:off x="781950" y="1895090"/>
            <a:ext cx="7200000" cy="3831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橢圓 11"/>
          <p:cNvSpPr/>
          <p:nvPr/>
        </p:nvSpPr>
        <p:spPr>
          <a:xfrm>
            <a:off x="2329840" y="2664912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</a:t>
            </a:r>
            <a:endParaRPr lang="zh-TW" altLang="en-US" sz="2400" dirty="0"/>
          </a:p>
        </p:txBody>
      </p:sp>
      <p:sp>
        <p:nvSpPr>
          <p:cNvPr id="14" name="圓角矩形 13"/>
          <p:cNvSpPr/>
          <p:nvPr/>
        </p:nvSpPr>
        <p:spPr>
          <a:xfrm>
            <a:off x="3015936" y="2090058"/>
            <a:ext cx="2744784" cy="875979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11683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購物車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登入成功後，頁面右上角改變為「登出」按鈕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購物車將顯示所選之商品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</a:t>
            </a:r>
            <a:r>
              <a:rPr lang="zh-TW" altLang="en-US" dirty="0" smtClean="0"/>
              <a:t>擊「下一步」按鈕，將顯示新增欄位，讓客戶填入運送、付款、地址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等資訊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若勾選「同</a:t>
            </a:r>
            <a:r>
              <a:rPr lang="zh-TW" altLang="en-US" dirty="0"/>
              <a:t>收件</a:t>
            </a:r>
            <a:r>
              <a:rPr lang="zh-TW" altLang="en-US" dirty="0" smtClean="0"/>
              <a:t>人</a:t>
            </a:r>
            <a:r>
              <a:rPr lang="zh-TW" altLang="en-US" dirty="0"/>
              <a:t>」的</a:t>
            </a:r>
            <a:r>
              <a:rPr lang="zh-TW" altLang="en-US" dirty="0" smtClean="0"/>
              <a:t>選項，購買人欄位將會自動填入與收件人相同的資料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點擊</a:t>
            </a:r>
            <a:r>
              <a:rPr lang="zh-TW" altLang="en-US" dirty="0" smtClean="0"/>
              <a:t>「</a:t>
            </a:r>
            <a:r>
              <a:rPr lang="zh-TW" altLang="en-US" dirty="0"/>
              <a:t>確認</a:t>
            </a:r>
            <a:r>
              <a:rPr lang="zh-TW" altLang="en-US" dirty="0" smtClean="0"/>
              <a:t>下單」，將跳出視窗通知「訂單已成立」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按下「確定」後，自動跳轉至「訂單查詢」頁面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89"/>
          <a:stretch/>
        </p:blipFill>
        <p:spPr>
          <a:xfrm>
            <a:off x="782638" y="1900008"/>
            <a:ext cx="7199312" cy="38295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文字方塊 4">
            <a:hlinkClick r:id="rId3" action="ppaction://hlinkfile"/>
          </p:cNvPr>
          <p:cNvSpPr txBox="1"/>
          <p:nvPr/>
        </p:nvSpPr>
        <p:spPr>
          <a:xfrm>
            <a:off x="2846716" y="793629"/>
            <a:ext cx="111761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◆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播放影片◆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272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首頁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</a:rPr>
              <a:t>游標移動</a:t>
            </a:r>
            <a:r>
              <a:rPr lang="zh-TW" altLang="en-US" sz="2000" dirty="0" smtClean="0">
                <a:solidFill>
                  <a:schemeClr val="tx1"/>
                </a:solidFill>
              </a:rPr>
              <a:t>至對應文字</a:t>
            </a:r>
            <a:r>
              <a:rPr lang="zh-TW" altLang="en-US" sz="2000" dirty="0">
                <a:solidFill>
                  <a:schemeClr val="tx1"/>
                </a:solidFill>
              </a:rPr>
              <a:t>時</a:t>
            </a:r>
            <a:r>
              <a:rPr lang="zh-TW" altLang="en-US" sz="2000" dirty="0" smtClean="0">
                <a:solidFill>
                  <a:schemeClr val="tx1"/>
                </a:solidFill>
              </a:rPr>
              <a:t>，將顯示底線，並顯示其他分頁的連結；點擊後可連結至所選的頁面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游標移動至右上角「</a:t>
            </a:r>
            <a:r>
              <a:rPr lang="zh-TW" altLang="en-US" sz="2000" dirty="0"/>
              <a:t>註冊</a:t>
            </a:r>
            <a:r>
              <a:rPr lang="zh-TW" altLang="en-US" sz="2000" dirty="0" smtClean="0"/>
              <a:t>」或 「</a:t>
            </a:r>
            <a:r>
              <a:rPr lang="zh-TW" altLang="en-US" sz="2000" dirty="0"/>
              <a:t>登入</a:t>
            </a:r>
            <a:r>
              <a:rPr lang="zh-TW" altLang="en-US" sz="2000" dirty="0" smtClean="0"/>
              <a:t>」</a:t>
            </a:r>
            <a:r>
              <a:rPr lang="zh-TW" altLang="en-US" sz="2000" dirty="0"/>
              <a:t>按鈕</a:t>
            </a:r>
            <a:r>
              <a:rPr lang="zh-TW" altLang="en-US" sz="2000" dirty="0" smtClean="0"/>
              <a:t>時，按鈕顏色變更；點擊後可連結至「登入」頁面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使用幻燈片效果，每</a:t>
            </a:r>
            <a:r>
              <a:rPr lang="en-US" altLang="zh-TW" sz="2000" dirty="0" smtClean="0"/>
              <a:t>5</a:t>
            </a:r>
            <a:r>
              <a:rPr lang="zh-TW" altLang="en-US" sz="2000" dirty="0" smtClean="0"/>
              <a:t>秒將自動轉跳至下一個圖片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</a:t>
            </a:r>
            <a:r>
              <a:rPr lang="zh-TW" altLang="en-US" sz="2000" dirty="0" smtClean="0"/>
              <a:t>至「＜」或「 ＞ 」時，按鈕顏色將變更為黃色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點擊按鈕</a:t>
            </a:r>
            <a:r>
              <a:rPr lang="zh-TW" altLang="en-US" sz="2000" dirty="0"/>
              <a:t>「＜」或「 ＞ 」 </a:t>
            </a:r>
            <a:r>
              <a:rPr lang="zh-TW" altLang="en-US" sz="2000" dirty="0" smtClean="0"/>
              <a:t>，可切換至上一張或下一張圖片</a:t>
            </a:r>
            <a:endParaRPr lang="zh-TW" altLang="en-US" sz="20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32"/>
          <a:stretch/>
        </p:blipFill>
        <p:spPr>
          <a:xfrm>
            <a:off x="782638" y="1898855"/>
            <a:ext cx="7199312" cy="38318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b="5332"/>
          <a:stretch/>
        </p:blipFill>
        <p:spPr>
          <a:xfrm>
            <a:off x="781950" y="1898492"/>
            <a:ext cx="7200000" cy="38321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圓角矩形 7"/>
          <p:cNvSpPr/>
          <p:nvPr/>
        </p:nvSpPr>
        <p:spPr>
          <a:xfrm>
            <a:off x="789140" y="2630467"/>
            <a:ext cx="7177414" cy="388306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1778696" y="2294352"/>
            <a:ext cx="728597" cy="336114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00416" y="2192055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37397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購物車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登入成功後，頁面右上角改變為「登出」按鈕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購物車將顯示所選之商品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</a:t>
            </a:r>
            <a:r>
              <a:rPr lang="zh-TW" altLang="en-US" dirty="0" smtClean="0"/>
              <a:t>擊「下一步」按鈕，將顯示新增欄位，讓客戶填入運送、付款、地址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等資訊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若勾選「同</a:t>
            </a:r>
            <a:r>
              <a:rPr lang="zh-TW" altLang="en-US" dirty="0"/>
              <a:t>收件</a:t>
            </a:r>
            <a:r>
              <a:rPr lang="zh-TW" altLang="en-US" dirty="0" smtClean="0"/>
              <a:t>人</a:t>
            </a:r>
            <a:r>
              <a:rPr lang="zh-TW" altLang="en-US" dirty="0"/>
              <a:t>」的</a:t>
            </a:r>
            <a:r>
              <a:rPr lang="zh-TW" altLang="en-US" dirty="0" smtClean="0"/>
              <a:t>選項，購買人欄位將會自動填入與收件人相同的資料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點擊</a:t>
            </a:r>
            <a:r>
              <a:rPr lang="zh-TW" altLang="en-US" dirty="0" smtClean="0"/>
              <a:t>「</a:t>
            </a:r>
            <a:r>
              <a:rPr lang="zh-TW" altLang="en-US" dirty="0"/>
              <a:t>確認</a:t>
            </a:r>
            <a:r>
              <a:rPr lang="zh-TW" altLang="en-US" dirty="0" smtClean="0"/>
              <a:t>下單」，將跳出視窗通知「訂單已成立」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按下「確定」後，自動跳轉至「訂單查詢」頁面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89"/>
          <a:stretch/>
        </p:blipFill>
        <p:spPr>
          <a:xfrm>
            <a:off x="782638" y="1900008"/>
            <a:ext cx="7199312" cy="38295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橢圓 7"/>
          <p:cNvSpPr/>
          <p:nvPr/>
        </p:nvSpPr>
        <p:spPr>
          <a:xfrm>
            <a:off x="6688480" y="1217799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7017796" y="1954061"/>
            <a:ext cx="1080000" cy="108000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14272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購物車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登入成功後，頁面右上角改變為「登出」按鈕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購物車將顯示所選之商品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</a:t>
            </a:r>
            <a:r>
              <a:rPr lang="zh-TW" altLang="en-US" dirty="0" smtClean="0"/>
              <a:t>擊「下一步」按鈕，將顯示新增欄位，讓客戶填入運送、付款、地址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等資訊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若勾選「同</a:t>
            </a:r>
            <a:r>
              <a:rPr lang="zh-TW" altLang="en-US" dirty="0"/>
              <a:t>收件</a:t>
            </a:r>
            <a:r>
              <a:rPr lang="zh-TW" altLang="en-US" dirty="0" smtClean="0"/>
              <a:t>人</a:t>
            </a:r>
            <a:r>
              <a:rPr lang="zh-TW" altLang="en-US" dirty="0"/>
              <a:t>」的</a:t>
            </a:r>
            <a:r>
              <a:rPr lang="zh-TW" altLang="en-US" dirty="0" smtClean="0"/>
              <a:t>選項，購買人欄位將會自動填入與收件人相同的資料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點擊</a:t>
            </a:r>
            <a:r>
              <a:rPr lang="zh-TW" altLang="en-US" dirty="0" smtClean="0"/>
              <a:t>「</a:t>
            </a:r>
            <a:r>
              <a:rPr lang="zh-TW" altLang="en-US" dirty="0"/>
              <a:t>確認</a:t>
            </a:r>
            <a:r>
              <a:rPr lang="zh-TW" altLang="en-US" dirty="0" smtClean="0"/>
              <a:t>下單」，將跳出視窗通知「訂單已成立」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按下「確定」後，自動跳轉至「訂單查詢」頁面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89"/>
          <a:stretch/>
        </p:blipFill>
        <p:spPr>
          <a:xfrm>
            <a:off x="782638" y="1900008"/>
            <a:ext cx="7199312" cy="38295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圓角矩形 4"/>
          <p:cNvSpPr/>
          <p:nvPr/>
        </p:nvSpPr>
        <p:spPr>
          <a:xfrm>
            <a:off x="1828800" y="3657599"/>
            <a:ext cx="5120640" cy="1045030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411085" y="2902907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2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14272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購物車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登入成功後，頁面右上角改變為「登出」按鈕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購物車將顯示所選之商品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點</a:t>
            </a:r>
            <a:r>
              <a:rPr lang="zh-TW" altLang="en-US" dirty="0" smtClean="0">
                <a:solidFill>
                  <a:schemeClr val="tx1"/>
                </a:solidFill>
              </a:rPr>
              <a:t>擊「下一步」按鈕，將顯示新增欄位，讓客戶填入運送、付款、地址</a:t>
            </a:r>
            <a:r>
              <a:rPr lang="en-US" altLang="zh-TW" dirty="0" smtClean="0">
                <a:solidFill>
                  <a:schemeClr val="tx1"/>
                </a:solidFill>
              </a:rPr>
              <a:t>…</a:t>
            </a:r>
            <a:r>
              <a:rPr lang="zh-TW" altLang="en-US" dirty="0" smtClean="0">
                <a:solidFill>
                  <a:schemeClr val="tx1"/>
                </a:solidFill>
              </a:rPr>
              <a:t>等資訊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若勾選「同</a:t>
            </a:r>
            <a:r>
              <a:rPr lang="zh-TW" altLang="en-US" dirty="0"/>
              <a:t>收件</a:t>
            </a:r>
            <a:r>
              <a:rPr lang="zh-TW" altLang="en-US" dirty="0" smtClean="0"/>
              <a:t>人</a:t>
            </a:r>
            <a:r>
              <a:rPr lang="zh-TW" altLang="en-US" dirty="0"/>
              <a:t>」的</a:t>
            </a:r>
            <a:r>
              <a:rPr lang="zh-TW" altLang="en-US" dirty="0" smtClean="0"/>
              <a:t>選項，購買人欄位將會自動填入與收件人相同的資料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點擊</a:t>
            </a:r>
            <a:r>
              <a:rPr lang="zh-TW" altLang="en-US" dirty="0" smtClean="0"/>
              <a:t>「</a:t>
            </a:r>
            <a:r>
              <a:rPr lang="zh-TW" altLang="en-US" dirty="0"/>
              <a:t>確認</a:t>
            </a:r>
            <a:r>
              <a:rPr lang="zh-TW" altLang="en-US" dirty="0" smtClean="0"/>
              <a:t>下單」，將跳出視窗通知「訂單已成立」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按下「確定」後，自動跳轉至「訂單查詢」頁面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89"/>
          <a:stretch/>
        </p:blipFill>
        <p:spPr>
          <a:xfrm>
            <a:off x="782638" y="1900008"/>
            <a:ext cx="7199312" cy="38295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5389"/>
          <a:stretch/>
        </p:blipFill>
        <p:spPr>
          <a:xfrm>
            <a:off x="782294" y="1899670"/>
            <a:ext cx="7200000" cy="38298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橢圓 6"/>
          <p:cNvSpPr/>
          <p:nvPr/>
        </p:nvSpPr>
        <p:spPr>
          <a:xfrm>
            <a:off x="1267393" y="4300632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3</a:t>
            </a:r>
            <a:endParaRPr lang="zh-TW" altLang="en-US" sz="2400" dirty="0"/>
          </a:p>
        </p:txBody>
      </p:sp>
      <p:sp>
        <p:nvSpPr>
          <p:cNvPr id="9" name="圓角矩形 8"/>
          <p:cNvSpPr/>
          <p:nvPr/>
        </p:nvSpPr>
        <p:spPr>
          <a:xfrm>
            <a:off x="1828800" y="4937760"/>
            <a:ext cx="5120640" cy="825266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14614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購物車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登入成功後，頁面右上角改變為「登出」按鈕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購物車將顯示所選之商品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</a:t>
            </a:r>
            <a:r>
              <a:rPr lang="zh-TW" altLang="en-US" dirty="0" smtClean="0"/>
              <a:t>擊「下一步」按鈕，將顯示新增欄位，讓客戶填入運送、付款、地址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等資訊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若勾選「同收件人」的選項，購買人欄位將會自動填入與收件人相同的資料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點擊</a:t>
            </a:r>
            <a:r>
              <a:rPr lang="zh-TW" altLang="en-US" dirty="0" smtClean="0"/>
              <a:t>「</a:t>
            </a:r>
            <a:r>
              <a:rPr lang="zh-TW" altLang="en-US" dirty="0"/>
              <a:t>確認</a:t>
            </a:r>
            <a:r>
              <a:rPr lang="zh-TW" altLang="en-US" dirty="0" smtClean="0"/>
              <a:t>下單」，將跳出視窗通知「訂單已成立」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按下「確定」後，自動跳轉至「訂單查詢」頁面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89"/>
          <a:stretch/>
        </p:blipFill>
        <p:spPr>
          <a:xfrm>
            <a:off x="782638" y="1900008"/>
            <a:ext cx="7199312" cy="38295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5389"/>
          <a:stretch/>
        </p:blipFill>
        <p:spPr>
          <a:xfrm>
            <a:off x="782294" y="1899670"/>
            <a:ext cx="7200000" cy="3829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b="5389"/>
          <a:stretch/>
        </p:blipFill>
        <p:spPr>
          <a:xfrm>
            <a:off x="782294" y="1899670"/>
            <a:ext cx="7200000" cy="3829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橢圓 6"/>
          <p:cNvSpPr/>
          <p:nvPr/>
        </p:nvSpPr>
        <p:spPr>
          <a:xfrm>
            <a:off x="1254330" y="3165953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08599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購物車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登入成功後，頁面右上角改變為「登出」按鈕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購物車將顯示所選之商品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</a:t>
            </a:r>
            <a:r>
              <a:rPr lang="zh-TW" altLang="en-US" dirty="0" smtClean="0"/>
              <a:t>擊「下一步」按鈕，將顯示新增欄位，讓客戶填入運送、付款、地址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等資訊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若勾選「同</a:t>
            </a:r>
            <a:r>
              <a:rPr lang="zh-TW" altLang="en-US" dirty="0">
                <a:solidFill>
                  <a:schemeClr val="tx1"/>
                </a:solidFill>
              </a:rPr>
              <a:t>收件</a:t>
            </a:r>
            <a:r>
              <a:rPr lang="zh-TW" altLang="en-US" dirty="0" smtClean="0">
                <a:solidFill>
                  <a:schemeClr val="tx1"/>
                </a:solidFill>
              </a:rPr>
              <a:t>人</a:t>
            </a:r>
            <a:r>
              <a:rPr lang="zh-TW" altLang="en-US" dirty="0">
                <a:solidFill>
                  <a:schemeClr val="tx1"/>
                </a:solidFill>
              </a:rPr>
              <a:t>」的</a:t>
            </a:r>
            <a:r>
              <a:rPr lang="zh-TW" altLang="en-US" dirty="0" smtClean="0">
                <a:solidFill>
                  <a:schemeClr val="tx1"/>
                </a:solidFill>
              </a:rPr>
              <a:t>選項，購買人欄位將會自動填入與收件人相同的資料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點擊</a:t>
            </a:r>
            <a:r>
              <a:rPr lang="zh-TW" altLang="en-US" dirty="0" smtClean="0"/>
              <a:t>「</a:t>
            </a:r>
            <a:r>
              <a:rPr lang="zh-TW" altLang="en-US" dirty="0"/>
              <a:t>確認</a:t>
            </a:r>
            <a:r>
              <a:rPr lang="zh-TW" altLang="en-US" dirty="0" smtClean="0"/>
              <a:t>下單」，將跳出視窗通知「訂單已成立」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按下「確定」後，自動跳轉至「訂單查詢」頁面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89"/>
          <a:stretch/>
        </p:blipFill>
        <p:spPr>
          <a:xfrm>
            <a:off x="782638" y="1900008"/>
            <a:ext cx="7199312" cy="38295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5389"/>
          <a:stretch/>
        </p:blipFill>
        <p:spPr>
          <a:xfrm>
            <a:off x="782294" y="1899670"/>
            <a:ext cx="7200000" cy="3829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b="5389"/>
          <a:stretch/>
        </p:blipFill>
        <p:spPr>
          <a:xfrm>
            <a:off x="782294" y="1899670"/>
            <a:ext cx="7200000" cy="3829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b="5389"/>
          <a:stretch/>
        </p:blipFill>
        <p:spPr>
          <a:xfrm>
            <a:off x="781950" y="1899669"/>
            <a:ext cx="7200000" cy="3829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圓角矩形 12"/>
          <p:cNvSpPr/>
          <p:nvPr/>
        </p:nvSpPr>
        <p:spPr>
          <a:xfrm>
            <a:off x="1828800" y="4310743"/>
            <a:ext cx="5120640" cy="809897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254330" y="3165953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5601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購物車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登入成功後，頁面右上角改變為「登出」按鈕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購物車將顯示所選之商品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</a:t>
            </a:r>
            <a:r>
              <a:rPr lang="zh-TW" altLang="en-US" dirty="0" smtClean="0"/>
              <a:t>擊「下一步」按鈕，將顯示新增欄位，讓客戶填入運送、付款、地址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等資訊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若勾選「同</a:t>
            </a:r>
            <a:r>
              <a:rPr lang="zh-TW" altLang="en-US" dirty="0"/>
              <a:t>收件</a:t>
            </a:r>
            <a:r>
              <a:rPr lang="zh-TW" altLang="en-US" dirty="0" smtClean="0"/>
              <a:t>人</a:t>
            </a:r>
            <a:r>
              <a:rPr lang="zh-TW" altLang="en-US" dirty="0"/>
              <a:t>」的</a:t>
            </a:r>
            <a:r>
              <a:rPr lang="zh-TW" altLang="en-US" dirty="0" smtClean="0"/>
              <a:t>選項，購買人欄位將會自動填入與收件人相同的資料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點擊</a:t>
            </a:r>
            <a:r>
              <a:rPr lang="zh-TW" altLang="en-US" dirty="0" smtClean="0">
                <a:solidFill>
                  <a:schemeClr val="tx1"/>
                </a:solidFill>
              </a:rPr>
              <a:t>「</a:t>
            </a:r>
            <a:r>
              <a:rPr lang="zh-TW" altLang="en-US" dirty="0">
                <a:solidFill>
                  <a:schemeClr val="tx1"/>
                </a:solidFill>
              </a:rPr>
              <a:t>確認</a:t>
            </a:r>
            <a:r>
              <a:rPr lang="zh-TW" altLang="en-US" dirty="0" smtClean="0">
                <a:solidFill>
                  <a:schemeClr val="tx1"/>
                </a:solidFill>
              </a:rPr>
              <a:t>下單」，將跳出視窗通知「訂單已成立」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按下「確定」後，自動跳轉至「訂單查詢」頁面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89"/>
          <a:stretch/>
        </p:blipFill>
        <p:spPr>
          <a:xfrm>
            <a:off x="782638" y="1900008"/>
            <a:ext cx="7199312" cy="38295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5389"/>
          <a:stretch/>
        </p:blipFill>
        <p:spPr>
          <a:xfrm>
            <a:off x="782294" y="1899670"/>
            <a:ext cx="7200000" cy="3829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b="5389"/>
          <a:stretch/>
        </p:blipFill>
        <p:spPr>
          <a:xfrm>
            <a:off x="782294" y="1899670"/>
            <a:ext cx="7200000" cy="3829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b="5389"/>
          <a:stretch/>
        </p:blipFill>
        <p:spPr>
          <a:xfrm>
            <a:off x="781950" y="1899669"/>
            <a:ext cx="7200000" cy="3829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/>
          <a:srcRect l="17208" t="80063" r="18332" b="6459"/>
          <a:stretch/>
        </p:blipFill>
        <p:spPr>
          <a:xfrm>
            <a:off x="2020901" y="5137082"/>
            <a:ext cx="4641156" cy="545567"/>
          </a:xfrm>
          <a:prstGeom prst="rect">
            <a:avLst/>
          </a:prstGeom>
          <a:ln>
            <a:noFill/>
          </a:ln>
        </p:spPr>
      </p:pic>
      <p:sp>
        <p:nvSpPr>
          <p:cNvPr id="12" name="橢圓 11"/>
          <p:cNvSpPr/>
          <p:nvPr/>
        </p:nvSpPr>
        <p:spPr>
          <a:xfrm>
            <a:off x="1232560" y="4859472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</a:t>
            </a:r>
            <a:endParaRPr lang="zh-TW" altLang="en-US" sz="2400" dirty="0"/>
          </a:p>
        </p:txBody>
      </p:sp>
      <p:sp>
        <p:nvSpPr>
          <p:cNvPr id="15" name="圓角矩形 14"/>
          <p:cNvSpPr/>
          <p:nvPr/>
        </p:nvSpPr>
        <p:spPr>
          <a:xfrm>
            <a:off x="1911928" y="5418910"/>
            <a:ext cx="1161010" cy="320532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601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購物車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登入成功後，頁面右上角改變為「登出」按鈕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購物車將顯示所選之商品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</a:t>
            </a:r>
            <a:r>
              <a:rPr lang="zh-TW" altLang="en-US" dirty="0" smtClean="0"/>
              <a:t>擊「下一步」按鈕，將顯示新增欄位，讓客戶填入運送、付款、地址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等資訊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若勾選「同</a:t>
            </a:r>
            <a:r>
              <a:rPr lang="zh-TW" altLang="en-US" dirty="0"/>
              <a:t>收件</a:t>
            </a:r>
            <a:r>
              <a:rPr lang="zh-TW" altLang="en-US" dirty="0" smtClean="0"/>
              <a:t>人</a:t>
            </a:r>
            <a:r>
              <a:rPr lang="zh-TW" altLang="en-US" dirty="0"/>
              <a:t>」的</a:t>
            </a:r>
            <a:r>
              <a:rPr lang="zh-TW" altLang="en-US" dirty="0" smtClean="0"/>
              <a:t>選項，購買人欄位將會自動填入與收件人相同的資料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點擊</a:t>
            </a:r>
            <a:r>
              <a:rPr lang="zh-TW" altLang="en-US" dirty="0" smtClean="0">
                <a:solidFill>
                  <a:schemeClr val="tx1"/>
                </a:solidFill>
              </a:rPr>
              <a:t>「</a:t>
            </a:r>
            <a:r>
              <a:rPr lang="zh-TW" altLang="en-US" dirty="0">
                <a:solidFill>
                  <a:schemeClr val="tx1"/>
                </a:solidFill>
              </a:rPr>
              <a:t>確認</a:t>
            </a:r>
            <a:r>
              <a:rPr lang="zh-TW" altLang="en-US" dirty="0" smtClean="0">
                <a:solidFill>
                  <a:schemeClr val="tx1"/>
                </a:solidFill>
              </a:rPr>
              <a:t>下單」，將跳出視窗通知「訂單已成立」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按下「確定」後，自動跳轉至「訂單查詢」頁面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89"/>
          <a:stretch/>
        </p:blipFill>
        <p:spPr>
          <a:xfrm>
            <a:off x="782638" y="1900008"/>
            <a:ext cx="7199312" cy="38295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5389"/>
          <a:stretch/>
        </p:blipFill>
        <p:spPr>
          <a:xfrm>
            <a:off x="782294" y="1899670"/>
            <a:ext cx="7200000" cy="3829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b="5389"/>
          <a:stretch/>
        </p:blipFill>
        <p:spPr>
          <a:xfrm>
            <a:off x="782294" y="1899670"/>
            <a:ext cx="7200000" cy="3829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b="5389"/>
          <a:stretch/>
        </p:blipFill>
        <p:spPr>
          <a:xfrm>
            <a:off x="781950" y="1899669"/>
            <a:ext cx="7200000" cy="3829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/>
          <a:srcRect b="5389"/>
          <a:stretch/>
        </p:blipFill>
        <p:spPr>
          <a:xfrm>
            <a:off x="781950" y="1899668"/>
            <a:ext cx="7200000" cy="3829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橢圓 12"/>
          <p:cNvSpPr/>
          <p:nvPr/>
        </p:nvSpPr>
        <p:spPr>
          <a:xfrm>
            <a:off x="1232560" y="4859472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</a:t>
            </a:r>
            <a:endParaRPr lang="zh-TW" altLang="en-US" sz="2400" dirty="0"/>
          </a:p>
        </p:txBody>
      </p:sp>
      <p:sp>
        <p:nvSpPr>
          <p:cNvPr id="14" name="圓角矩形 13"/>
          <p:cNvSpPr/>
          <p:nvPr/>
        </p:nvSpPr>
        <p:spPr>
          <a:xfrm>
            <a:off x="3015936" y="2090058"/>
            <a:ext cx="2744784" cy="871678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1911928" y="5418910"/>
            <a:ext cx="1161010" cy="320532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701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購物車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登入成功後，頁面右上角改變為「登出」按鈕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購物車將顯示所選之商品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</a:t>
            </a:r>
            <a:r>
              <a:rPr lang="zh-TW" altLang="en-US" dirty="0" smtClean="0"/>
              <a:t>擊「下一步」按鈕，將顯示新增欄位，讓客戶填入運送、付款、地址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等資訊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若勾選「同</a:t>
            </a:r>
            <a:r>
              <a:rPr lang="zh-TW" altLang="en-US" dirty="0"/>
              <a:t>收件</a:t>
            </a:r>
            <a:r>
              <a:rPr lang="zh-TW" altLang="en-US" dirty="0" smtClean="0"/>
              <a:t>人</a:t>
            </a:r>
            <a:r>
              <a:rPr lang="zh-TW" altLang="en-US" dirty="0"/>
              <a:t>」的</a:t>
            </a:r>
            <a:r>
              <a:rPr lang="zh-TW" altLang="en-US" dirty="0" smtClean="0"/>
              <a:t>選項，購買人欄位將會自動填入與收件人相同的資料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點擊</a:t>
            </a:r>
            <a:r>
              <a:rPr lang="zh-TW" altLang="en-US" dirty="0" smtClean="0"/>
              <a:t>「</a:t>
            </a:r>
            <a:r>
              <a:rPr lang="zh-TW" altLang="en-US" dirty="0"/>
              <a:t>確認</a:t>
            </a:r>
            <a:r>
              <a:rPr lang="zh-TW" altLang="en-US" dirty="0" smtClean="0"/>
              <a:t>下單」，將跳出視窗通知「訂單已成立」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chemeClr val="tx1"/>
                </a:solidFill>
              </a:rPr>
              <a:t>按下「確定」後，自動</a:t>
            </a:r>
            <a:r>
              <a:rPr lang="zh-TW" altLang="en-US" dirty="0">
                <a:solidFill>
                  <a:schemeClr val="tx1"/>
                </a:solidFill>
              </a:rPr>
              <a:t>跳轉至「</a:t>
            </a:r>
            <a:r>
              <a:rPr lang="zh-TW" altLang="en-US" dirty="0" smtClean="0">
                <a:solidFill>
                  <a:schemeClr val="tx1"/>
                </a:solidFill>
              </a:rPr>
              <a:t>訂單查詢」</a:t>
            </a:r>
            <a:r>
              <a:rPr lang="zh-TW" altLang="en-US" dirty="0">
                <a:solidFill>
                  <a:schemeClr val="tx1"/>
                </a:solidFill>
              </a:rPr>
              <a:t>頁面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89"/>
          <a:stretch/>
        </p:blipFill>
        <p:spPr>
          <a:xfrm>
            <a:off x="782638" y="1900008"/>
            <a:ext cx="7199312" cy="38295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5389"/>
          <a:stretch/>
        </p:blipFill>
        <p:spPr>
          <a:xfrm>
            <a:off x="782294" y="1899670"/>
            <a:ext cx="7200000" cy="3829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b="5389"/>
          <a:stretch/>
        </p:blipFill>
        <p:spPr>
          <a:xfrm>
            <a:off x="782294" y="1899670"/>
            <a:ext cx="7200000" cy="3829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b="5389"/>
          <a:stretch/>
        </p:blipFill>
        <p:spPr>
          <a:xfrm>
            <a:off x="781950" y="1899669"/>
            <a:ext cx="7200000" cy="3829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/>
          <a:srcRect b="5389"/>
          <a:stretch/>
        </p:blipFill>
        <p:spPr>
          <a:xfrm>
            <a:off x="781950" y="1899668"/>
            <a:ext cx="7200000" cy="3829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圓角矩形 13"/>
          <p:cNvSpPr/>
          <p:nvPr/>
        </p:nvSpPr>
        <p:spPr>
          <a:xfrm>
            <a:off x="4963886" y="2586445"/>
            <a:ext cx="744583" cy="365761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374267" y="1868077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6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4701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訂單查詢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訂單成立將自動進行訂單編號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預設為訂購日期</a:t>
            </a:r>
            <a:r>
              <a:rPr lang="en-US" altLang="zh-TW" sz="2000" dirty="0" smtClean="0"/>
              <a:t>+</a:t>
            </a:r>
            <a:r>
              <a:rPr lang="zh-TW" altLang="en-US" sz="2000" dirty="0" smtClean="0"/>
              <a:t>五碼流水碼</a:t>
            </a:r>
            <a:r>
              <a:rPr lang="en-US" altLang="zh-TW" sz="2000" dirty="0" smtClean="0"/>
              <a:t>:22071100001)</a:t>
            </a:r>
            <a:r>
              <a:rPr lang="zh-TW" altLang="en-US" sz="2000" dirty="0" smtClean="0"/>
              <a:t>，並顯示訂購日期與金額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依</a:t>
            </a:r>
            <a:r>
              <a:rPr lang="zh-TW" altLang="en-US" sz="2000" dirty="0"/>
              <a:t>客戶選擇的付款與運送方式進行狀態判斷</a:t>
            </a:r>
            <a:r>
              <a:rPr lang="en-US" altLang="zh-TW" sz="2000" dirty="0"/>
              <a:t>(</a:t>
            </a:r>
            <a:r>
              <a:rPr lang="zh-TW" altLang="en-US" sz="2000" dirty="0"/>
              <a:t>待付款</a:t>
            </a:r>
            <a:r>
              <a:rPr lang="en-US" altLang="zh-TW" sz="2000" dirty="0"/>
              <a:t>or</a:t>
            </a:r>
            <a:r>
              <a:rPr lang="zh-TW" altLang="en-US" sz="2000" dirty="0"/>
              <a:t>已付款</a:t>
            </a:r>
            <a:r>
              <a:rPr lang="en-US" altLang="zh-TW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可針對訂購商品進行展開</a:t>
            </a:r>
            <a:r>
              <a:rPr lang="en-US" altLang="zh-TW" sz="2000" dirty="0"/>
              <a:t>/</a:t>
            </a:r>
            <a:r>
              <a:rPr lang="zh-TW" altLang="en-US" sz="2000" dirty="0"/>
              <a:t>收合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點擊「登出」按鈕，將彈出視窗進行</a:t>
            </a:r>
            <a:r>
              <a:rPr lang="zh-TW" altLang="en-US" sz="2000" dirty="0" smtClean="0"/>
              <a:t>確認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若點擊「取消」，則停留在原頁面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若點擊「確定」 ，則自動跳轉至「登入」頁面</a:t>
            </a:r>
            <a:endParaRPr lang="en-US" altLang="zh-TW" sz="2000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696"/>
          <a:stretch/>
        </p:blipFill>
        <p:spPr>
          <a:xfrm>
            <a:off x="782638" y="1906221"/>
            <a:ext cx="7199312" cy="38170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文字方塊 4">
            <a:hlinkClick r:id="rId3" action="ppaction://hlinkfile"/>
          </p:cNvPr>
          <p:cNvSpPr txBox="1"/>
          <p:nvPr/>
        </p:nvSpPr>
        <p:spPr>
          <a:xfrm>
            <a:off x="3459190" y="810881"/>
            <a:ext cx="111761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◆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播放影片◆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91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訂單查詢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</a:rPr>
              <a:t>訂單成立將自動進行訂單編號</a:t>
            </a:r>
            <a:r>
              <a:rPr lang="en-US" altLang="zh-TW" sz="2000" dirty="0">
                <a:solidFill>
                  <a:schemeClr val="tx1"/>
                </a:solidFill>
              </a:rPr>
              <a:t>(</a:t>
            </a:r>
            <a:r>
              <a:rPr lang="zh-TW" altLang="en-US" sz="2000" dirty="0">
                <a:solidFill>
                  <a:schemeClr val="tx1"/>
                </a:solidFill>
              </a:rPr>
              <a:t>預設為訂購日期</a:t>
            </a:r>
            <a:r>
              <a:rPr lang="en-US" altLang="zh-TW" sz="2000" dirty="0">
                <a:solidFill>
                  <a:schemeClr val="tx1"/>
                </a:solidFill>
              </a:rPr>
              <a:t>+</a:t>
            </a:r>
            <a:r>
              <a:rPr lang="zh-TW" altLang="en-US" sz="2000" dirty="0">
                <a:solidFill>
                  <a:schemeClr val="tx1"/>
                </a:solidFill>
              </a:rPr>
              <a:t>五碼流水碼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r>
              <a:rPr lang="en-US" altLang="zh-TW" sz="2000" dirty="0" smtClean="0">
                <a:solidFill>
                  <a:schemeClr val="tx1"/>
                </a:solidFill>
              </a:rPr>
              <a:t>220711</a:t>
            </a:r>
            <a:r>
              <a:rPr lang="en-US" altLang="zh-TW" sz="2000" dirty="0" smtClean="0">
                <a:solidFill>
                  <a:srgbClr val="C00000"/>
                </a:solidFill>
              </a:rPr>
              <a:t>00001</a:t>
            </a:r>
            <a:r>
              <a:rPr lang="en-US" altLang="zh-TW" sz="2000" dirty="0" smtClean="0">
                <a:solidFill>
                  <a:schemeClr val="tx1"/>
                </a:solidFill>
              </a:rPr>
              <a:t>)</a:t>
            </a:r>
            <a:r>
              <a:rPr lang="zh-TW" altLang="en-US" sz="2000" dirty="0" smtClean="0">
                <a:solidFill>
                  <a:schemeClr val="tx1"/>
                </a:solidFill>
              </a:rPr>
              <a:t>，並顯示訂購日期與金額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依客戶選擇的付款與運送方式進行狀態判斷</a:t>
            </a:r>
            <a:r>
              <a:rPr lang="en-US" altLang="zh-TW" sz="2000" dirty="0"/>
              <a:t>(</a:t>
            </a:r>
            <a:r>
              <a:rPr lang="zh-TW" altLang="en-US" sz="2000" dirty="0"/>
              <a:t>待付款</a:t>
            </a:r>
            <a:r>
              <a:rPr lang="en-US" altLang="zh-TW" sz="2000" dirty="0"/>
              <a:t>or</a:t>
            </a:r>
            <a:r>
              <a:rPr lang="zh-TW" altLang="en-US" sz="2000" dirty="0"/>
              <a:t>已付款</a:t>
            </a:r>
            <a:r>
              <a:rPr lang="en-US" altLang="zh-TW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可針對訂購商品進行展開</a:t>
            </a:r>
            <a:r>
              <a:rPr lang="en-US" altLang="zh-TW" sz="2000" dirty="0"/>
              <a:t>/</a:t>
            </a:r>
            <a:r>
              <a:rPr lang="zh-TW" altLang="en-US" sz="2000" dirty="0"/>
              <a:t>收合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點擊「登出」按鈕，將彈出視窗進行</a:t>
            </a:r>
            <a:r>
              <a:rPr lang="zh-TW" altLang="en-US" sz="2000" dirty="0" smtClean="0"/>
              <a:t>確認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若點擊「取消」，則停留在原頁面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若點擊「確定」 ，則自動跳轉至「登入」頁面</a:t>
            </a:r>
            <a:endParaRPr lang="en-US" altLang="zh-TW" sz="2000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696"/>
          <a:stretch/>
        </p:blipFill>
        <p:spPr>
          <a:xfrm>
            <a:off x="782638" y="1906221"/>
            <a:ext cx="7199312" cy="38170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圓角矩形 4"/>
          <p:cNvSpPr/>
          <p:nvPr/>
        </p:nvSpPr>
        <p:spPr>
          <a:xfrm>
            <a:off x="1828800" y="3735978"/>
            <a:ext cx="5120640" cy="522513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411085" y="2902907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7991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首頁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</a:t>
            </a:r>
            <a:r>
              <a:rPr lang="zh-TW" altLang="en-US" sz="2000" dirty="0" smtClean="0"/>
              <a:t>至對應文字</a:t>
            </a:r>
            <a:r>
              <a:rPr lang="zh-TW" altLang="en-US" sz="2000" dirty="0"/>
              <a:t>時</a:t>
            </a:r>
            <a:r>
              <a:rPr lang="zh-TW" altLang="en-US" sz="2000" dirty="0" smtClean="0"/>
              <a:t>，將顯示底線，並顯示其他分頁的連結；點擊後可連結至所選的頁面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solidFill>
                  <a:schemeClr val="tx1"/>
                </a:solidFill>
              </a:rPr>
              <a:t>游標移動至右上角「</a:t>
            </a:r>
            <a:r>
              <a:rPr lang="zh-TW" altLang="en-US" sz="2000" dirty="0">
                <a:solidFill>
                  <a:schemeClr val="tx1"/>
                </a:solidFill>
              </a:rPr>
              <a:t>註冊</a:t>
            </a:r>
            <a:r>
              <a:rPr lang="zh-TW" altLang="en-US" sz="2000" dirty="0" smtClean="0">
                <a:solidFill>
                  <a:schemeClr val="tx1"/>
                </a:solidFill>
              </a:rPr>
              <a:t>」或 「</a:t>
            </a:r>
            <a:r>
              <a:rPr lang="zh-TW" altLang="en-US" sz="2000" dirty="0">
                <a:solidFill>
                  <a:schemeClr val="tx1"/>
                </a:solidFill>
              </a:rPr>
              <a:t>登入</a:t>
            </a:r>
            <a:r>
              <a:rPr lang="zh-TW" altLang="en-US" sz="2000" dirty="0" smtClean="0">
                <a:solidFill>
                  <a:schemeClr val="tx1"/>
                </a:solidFill>
              </a:rPr>
              <a:t>」</a:t>
            </a:r>
            <a:r>
              <a:rPr lang="zh-TW" altLang="en-US" sz="2000" dirty="0">
                <a:solidFill>
                  <a:schemeClr val="tx1"/>
                </a:solidFill>
              </a:rPr>
              <a:t>按鈕</a:t>
            </a:r>
            <a:r>
              <a:rPr lang="zh-TW" altLang="en-US" sz="2000" dirty="0" smtClean="0">
                <a:solidFill>
                  <a:schemeClr val="tx1"/>
                </a:solidFill>
              </a:rPr>
              <a:t>時，按鈕顏色變更；點擊後可連結至「登入」頁面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使用幻燈片效果，每</a:t>
            </a:r>
            <a:r>
              <a:rPr lang="en-US" altLang="zh-TW" sz="2000" dirty="0" smtClean="0"/>
              <a:t>5</a:t>
            </a:r>
            <a:r>
              <a:rPr lang="zh-TW" altLang="en-US" sz="2000" dirty="0" smtClean="0"/>
              <a:t>秒將自動轉跳至下一個圖片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</a:t>
            </a:r>
            <a:r>
              <a:rPr lang="zh-TW" altLang="en-US" sz="2000" dirty="0" smtClean="0"/>
              <a:t>至「＜」或「 ＞ 」時，按鈕顏色將變更為黃色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點擊按鈕</a:t>
            </a:r>
            <a:r>
              <a:rPr lang="zh-TW" altLang="en-US" sz="2000" dirty="0"/>
              <a:t>「＜」或「 ＞ 」 </a:t>
            </a:r>
            <a:r>
              <a:rPr lang="zh-TW" altLang="en-US" sz="2000" dirty="0" smtClean="0"/>
              <a:t>，可切換至上一張或下一張圖片</a:t>
            </a:r>
            <a:endParaRPr lang="zh-TW" altLang="en-US" sz="20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32"/>
          <a:stretch/>
        </p:blipFill>
        <p:spPr>
          <a:xfrm>
            <a:off x="782638" y="1898855"/>
            <a:ext cx="7199312" cy="38318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b="5332"/>
          <a:stretch/>
        </p:blipFill>
        <p:spPr>
          <a:xfrm>
            <a:off x="781950" y="1898492"/>
            <a:ext cx="7200000" cy="38321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b="5332"/>
          <a:stretch/>
        </p:blipFill>
        <p:spPr>
          <a:xfrm>
            <a:off x="781950" y="1898492"/>
            <a:ext cx="7200000" cy="3832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橢圓 8"/>
          <p:cNvSpPr/>
          <p:nvPr/>
        </p:nvSpPr>
        <p:spPr>
          <a:xfrm>
            <a:off x="6713951" y="1337153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2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6939419" y="1954061"/>
            <a:ext cx="1080000" cy="108000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4107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訂單查詢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訂單成立將自動進行訂單編號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預設為訂購日期</a:t>
            </a:r>
            <a:r>
              <a:rPr lang="en-US" altLang="zh-TW" sz="2000" dirty="0" smtClean="0"/>
              <a:t>+</a:t>
            </a:r>
            <a:r>
              <a:rPr lang="zh-TW" altLang="en-US" sz="2000" dirty="0" smtClean="0"/>
              <a:t>五碼流水碼</a:t>
            </a:r>
            <a:r>
              <a:rPr lang="en-US" altLang="zh-TW" sz="2000" dirty="0" smtClean="0"/>
              <a:t>:22071100001)</a:t>
            </a:r>
            <a:r>
              <a:rPr lang="zh-TW" altLang="en-US" sz="2000" dirty="0" smtClean="0"/>
              <a:t>，並顯示訂購日期與金額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solidFill>
                  <a:schemeClr val="tx1"/>
                </a:solidFill>
              </a:rPr>
              <a:t>依</a:t>
            </a:r>
            <a:r>
              <a:rPr lang="zh-TW" altLang="en-US" sz="2000" dirty="0">
                <a:solidFill>
                  <a:schemeClr val="tx1"/>
                </a:solidFill>
              </a:rPr>
              <a:t>客戶選擇的付款與運送方式進行狀態判斷</a:t>
            </a:r>
            <a:r>
              <a:rPr lang="en-US" altLang="zh-TW" sz="2000" dirty="0">
                <a:solidFill>
                  <a:schemeClr val="tx1"/>
                </a:solidFill>
              </a:rPr>
              <a:t>(</a:t>
            </a:r>
            <a:r>
              <a:rPr lang="zh-TW" altLang="en-US" sz="2000" dirty="0">
                <a:solidFill>
                  <a:schemeClr val="tx1"/>
                </a:solidFill>
              </a:rPr>
              <a:t>待付款</a:t>
            </a:r>
            <a:r>
              <a:rPr lang="en-US" altLang="zh-TW" sz="2000" dirty="0">
                <a:solidFill>
                  <a:schemeClr val="tx1"/>
                </a:solidFill>
              </a:rPr>
              <a:t>or</a:t>
            </a:r>
            <a:r>
              <a:rPr lang="zh-TW" altLang="en-US" sz="2000" dirty="0">
                <a:solidFill>
                  <a:schemeClr val="tx1"/>
                </a:solidFill>
              </a:rPr>
              <a:t>已付款</a:t>
            </a:r>
            <a:r>
              <a:rPr lang="en-US" altLang="zh-TW" sz="2000" dirty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可針對訂購商品進行展開</a:t>
            </a:r>
            <a:r>
              <a:rPr lang="en-US" altLang="zh-TW" sz="2000" dirty="0"/>
              <a:t>/</a:t>
            </a:r>
            <a:r>
              <a:rPr lang="zh-TW" altLang="en-US" sz="2000" dirty="0"/>
              <a:t>收合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點擊「登出」按鈕，將彈出視窗進行</a:t>
            </a:r>
            <a:r>
              <a:rPr lang="zh-TW" altLang="en-US" sz="2000" dirty="0" smtClean="0"/>
              <a:t>確認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若點擊「取消」，則停留在原頁面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若點擊「確定」 ，則自動跳轉至「登入」頁面</a:t>
            </a:r>
            <a:endParaRPr lang="en-US" altLang="zh-TW" sz="2000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696"/>
          <a:stretch/>
        </p:blipFill>
        <p:spPr>
          <a:xfrm>
            <a:off x="782638" y="1906221"/>
            <a:ext cx="7199312" cy="38170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圓角矩形 4"/>
          <p:cNvSpPr/>
          <p:nvPr/>
        </p:nvSpPr>
        <p:spPr>
          <a:xfrm>
            <a:off x="1828800" y="4219302"/>
            <a:ext cx="5120640" cy="339635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411085" y="2902907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2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7991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訂單查詢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訂單成立將自動進行訂單編號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預設為訂購日期</a:t>
            </a:r>
            <a:r>
              <a:rPr lang="en-US" altLang="zh-TW" sz="2000" dirty="0" smtClean="0"/>
              <a:t>+</a:t>
            </a:r>
            <a:r>
              <a:rPr lang="zh-TW" altLang="en-US" sz="2000" dirty="0" smtClean="0"/>
              <a:t>五碼流水碼</a:t>
            </a:r>
            <a:r>
              <a:rPr lang="en-US" altLang="zh-TW" sz="2000" dirty="0" smtClean="0"/>
              <a:t>:22071100001)</a:t>
            </a:r>
            <a:r>
              <a:rPr lang="zh-TW" altLang="en-US" sz="2000" dirty="0" smtClean="0"/>
              <a:t>，並顯示訂購日期與金額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依</a:t>
            </a:r>
            <a:r>
              <a:rPr lang="zh-TW" altLang="en-US" sz="2000" dirty="0"/>
              <a:t>客戶選擇的付款與運送方式進行狀態判斷</a:t>
            </a:r>
            <a:r>
              <a:rPr lang="en-US" altLang="zh-TW" sz="2000" dirty="0"/>
              <a:t>(</a:t>
            </a:r>
            <a:r>
              <a:rPr lang="zh-TW" altLang="en-US" sz="2000" dirty="0"/>
              <a:t>待付款</a:t>
            </a:r>
            <a:r>
              <a:rPr lang="en-US" altLang="zh-TW" sz="2000" dirty="0"/>
              <a:t>or</a:t>
            </a:r>
            <a:r>
              <a:rPr lang="zh-TW" altLang="en-US" sz="2000" dirty="0"/>
              <a:t>已付款</a:t>
            </a:r>
            <a:r>
              <a:rPr lang="en-US" altLang="zh-TW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</a:rPr>
              <a:t>可針對訂購商品進行展開</a:t>
            </a:r>
            <a:r>
              <a:rPr lang="en-US" altLang="zh-TW" sz="2000" dirty="0">
                <a:solidFill>
                  <a:schemeClr val="tx1"/>
                </a:solidFill>
              </a:rPr>
              <a:t>/</a:t>
            </a:r>
            <a:r>
              <a:rPr lang="zh-TW" altLang="en-US" sz="2000" dirty="0">
                <a:solidFill>
                  <a:schemeClr val="tx1"/>
                </a:solidFill>
              </a:rPr>
              <a:t>收合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點擊「登出」按鈕，將彈出視窗進行</a:t>
            </a:r>
            <a:r>
              <a:rPr lang="zh-TW" altLang="en-US" sz="2000" dirty="0" smtClean="0"/>
              <a:t>確認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若點擊「取消」，則停留在原頁面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若點擊「確定」 ，則自動跳轉至「登入」頁面</a:t>
            </a:r>
            <a:endParaRPr lang="en-US" altLang="zh-TW" sz="2000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696"/>
          <a:stretch/>
        </p:blipFill>
        <p:spPr>
          <a:xfrm>
            <a:off x="782638" y="1906221"/>
            <a:ext cx="7199312" cy="38170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圓角矩形 4"/>
          <p:cNvSpPr/>
          <p:nvPr/>
        </p:nvSpPr>
        <p:spPr>
          <a:xfrm>
            <a:off x="1828800" y="4558941"/>
            <a:ext cx="5120640" cy="306357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358834" y="3902216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7991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訂單查詢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訂單成立將自動進行訂單編號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預設為訂購日期</a:t>
            </a:r>
            <a:r>
              <a:rPr lang="en-US" altLang="zh-TW" sz="2000" dirty="0" smtClean="0"/>
              <a:t>+</a:t>
            </a:r>
            <a:r>
              <a:rPr lang="zh-TW" altLang="en-US" sz="2000" dirty="0" smtClean="0"/>
              <a:t>五碼流水碼</a:t>
            </a:r>
            <a:r>
              <a:rPr lang="en-US" altLang="zh-TW" sz="2000" dirty="0" smtClean="0"/>
              <a:t>:22071100001)</a:t>
            </a:r>
            <a:r>
              <a:rPr lang="zh-TW" altLang="en-US" sz="2000" dirty="0" smtClean="0"/>
              <a:t>，並顯示訂購日期與金額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依客戶選擇的付款與運送方式進行狀態判斷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待付款</a:t>
            </a:r>
            <a:r>
              <a:rPr lang="en-US" altLang="zh-TW" sz="2000" dirty="0" smtClean="0"/>
              <a:t>or</a:t>
            </a:r>
            <a:r>
              <a:rPr lang="zh-TW" altLang="en-US" sz="2000" dirty="0" smtClean="0"/>
              <a:t>已付款</a:t>
            </a:r>
            <a:r>
              <a:rPr lang="en-US" altLang="zh-TW" sz="20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solidFill>
                  <a:schemeClr val="tx1"/>
                </a:solidFill>
              </a:rPr>
              <a:t>可針對訂購商品進行展開</a:t>
            </a:r>
            <a:r>
              <a:rPr lang="en-US" altLang="zh-TW" sz="2000" dirty="0" smtClean="0">
                <a:solidFill>
                  <a:schemeClr val="tx1"/>
                </a:solidFill>
              </a:rPr>
              <a:t>/</a:t>
            </a:r>
            <a:r>
              <a:rPr lang="zh-TW" altLang="en-US" sz="2000" dirty="0" smtClean="0">
                <a:solidFill>
                  <a:schemeClr val="tx1"/>
                </a:solidFill>
              </a:rPr>
              <a:t>收合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點擊「登出」按鈕，將彈出視窗進行確認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若點擊「取消」，則停留在原頁面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若點擊「確定」 ，則自動跳轉至「登入」頁面</a:t>
            </a:r>
            <a:endParaRPr lang="en-US" altLang="zh-TW" sz="2000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696"/>
          <a:stretch/>
        </p:blipFill>
        <p:spPr>
          <a:xfrm>
            <a:off x="782638" y="1906221"/>
            <a:ext cx="7199312" cy="3817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5499"/>
          <a:stretch/>
        </p:blipFill>
        <p:spPr>
          <a:xfrm>
            <a:off x="782294" y="1906221"/>
            <a:ext cx="7200000" cy="38254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橢圓 9"/>
          <p:cNvSpPr/>
          <p:nvPr/>
        </p:nvSpPr>
        <p:spPr>
          <a:xfrm>
            <a:off x="1358834" y="3902216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3</a:t>
            </a:r>
            <a:endParaRPr lang="zh-TW" altLang="en-US" sz="2400" dirty="0"/>
          </a:p>
        </p:txBody>
      </p:sp>
      <p:sp>
        <p:nvSpPr>
          <p:cNvPr id="11" name="圓角矩形 10"/>
          <p:cNvSpPr/>
          <p:nvPr/>
        </p:nvSpPr>
        <p:spPr>
          <a:xfrm>
            <a:off x="1828800" y="4558940"/>
            <a:ext cx="5120640" cy="1186252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78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訂單查詢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訂單成立將自動進行訂單編號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預設為訂購日期</a:t>
            </a:r>
            <a:r>
              <a:rPr lang="en-US" altLang="zh-TW" sz="2000" dirty="0" smtClean="0"/>
              <a:t>+</a:t>
            </a:r>
            <a:r>
              <a:rPr lang="zh-TW" altLang="en-US" sz="2000" dirty="0" smtClean="0"/>
              <a:t>五碼流水碼</a:t>
            </a:r>
            <a:r>
              <a:rPr lang="en-US" altLang="zh-TW" sz="2000" dirty="0" smtClean="0"/>
              <a:t>:22071100001)</a:t>
            </a:r>
            <a:r>
              <a:rPr lang="zh-TW" altLang="en-US" sz="2000" dirty="0" smtClean="0"/>
              <a:t>，並顯示訂購日期與金額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依客戶選擇的付款與運送方式進行狀態判斷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待付款</a:t>
            </a:r>
            <a:r>
              <a:rPr lang="en-US" altLang="zh-TW" sz="2000" dirty="0" smtClean="0"/>
              <a:t>or</a:t>
            </a:r>
            <a:r>
              <a:rPr lang="zh-TW" altLang="en-US" sz="2000" dirty="0" smtClean="0"/>
              <a:t>已付款</a:t>
            </a:r>
            <a:r>
              <a:rPr lang="en-US" altLang="zh-TW" sz="20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可針對訂購商品進行展開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收合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solidFill>
                  <a:schemeClr val="tx1"/>
                </a:solidFill>
              </a:rPr>
              <a:t>點擊「登出」按鈕，將彈出視窗進行確認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若點擊「取消」，則停留在原頁面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若點擊「確定」 ，則自動跳轉至「登入」頁面</a:t>
            </a:r>
            <a:endParaRPr lang="en-US" altLang="zh-TW" sz="2000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696"/>
          <a:stretch/>
        </p:blipFill>
        <p:spPr>
          <a:xfrm>
            <a:off x="782638" y="1906221"/>
            <a:ext cx="7199312" cy="3817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5499"/>
          <a:stretch/>
        </p:blipFill>
        <p:spPr>
          <a:xfrm>
            <a:off x="782294" y="1906221"/>
            <a:ext cx="7200000" cy="3825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1" name="群組 10"/>
          <p:cNvGrpSpPr>
            <a:grpSpLocks noChangeAspect="1"/>
          </p:cNvGrpSpPr>
          <p:nvPr/>
        </p:nvGrpSpPr>
        <p:grpSpPr>
          <a:xfrm>
            <a:off x="782294" y="1906221"/>
            <a:ext cx="7200000" cy="3825423"/>
            <a:chOff x="-1447801" y="0"/>
            <a:chExt cx="12192000" cy="647771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b="5499"/>
            <a:stretch/>
          </p:blipFill>
          <p:spPr>
            <a:xfrm>
              <a:off x="-1447801" y="0"/>
              <a:ext cx="12192000" cy="64777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/>
            <a:srcRect t="8746" r="1287" b="63533"/>
            <a:stretch/>
          </p:blipFill>
          <p:spPr>
            <a:xfrm>
              <a:off x="-1447801" y="606227"/>
              <a:ext cx="12035148" cy="190016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橢圓 8"/>
          <p:cNvSpPr/>
          <p:nvPr/>
        </p:nvSpPr>
        <p:spPr>
          <a:xfrm>
            <a:off x="6727668" y="1250456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4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7017796" y="1954061"/>
            <a:ext cx="1080000" cy="108000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3015936" y="2090058"/>
            <a:ext cx="2744784" cy="883180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383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訂單查詢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訂單成立將自動進行訂單編號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預設為訂購日期</a:t>
            </a:r>
            <a:r>
              <a:rPr lang="en-US" altLang="zh-TW" sz="2000" dirty="0" smtClean="0"/>
              <a:t>+</a:t>
            </a:r>
            <a:r>
              <a:rPr lang="zh-TW" altLang="en-US" sz="2000" dirty="0" smtClean="0"/>
              <a:t>五碼流水碼</a:t>
            </a:r>
            <a:r>
              <a:rPr lang="en-US" altLang="zh-TW" sz="2000" dirty="0" smtClean="0"/>
              <a:t>:22071100001)</a:t>
            </a:r>
            <a:r>
              <a:rPr lang="zh-TW" altLang="en-US" sz="2000" dirty="0" smtClean="0"/>
              <a:t>，並顯示訂購日期與金額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依客戶選擇的付款與運送方式進行狀態判斷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待付款</a:t>
            </a:r>
            <a:r>
              <a:rPr lang="en-US" altLang="zh-TW" sz="2000" dirty="0" smtClean="0"/>
              <a:t>or</a:t>
            </a:r>
            <a:r>
              <a:rPr lang="zh-TW" altLang="en-US" sz="2000" dirty="0" smtClean="0"/>
              <a:t>已付款</a:t>
            </a:r>
            <a:r>
              <a:rPr lang="en-US" altLang="zh-TW" sz="20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可針對訂購商品進行展開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收合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點擊「登出」按鈕，將彈出視窗進行確認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solidFill>
                  <a:schemeClr val="tx1"/>
                </a:solidFill>
              </a:rPr>
              <a:t>若點擊「取消」，則停留在原頁面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solidFill>
                  <a:schemeClr val="tx1"/>
                </a:solidFill>
              </a:rPr>
              <a:t>若點擊「確定」 ，則自動跳轉至「登入」頁面</a:t>
            </a:r>
            <a:endParaRPr lang="en-US" altLang="zh-TW" sz="2000" dirty="0" smtClean="0">
              <a:solidFill>
                <a:schemeClr val="tx1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696"/>
          <a:stretch/>
        </p:blipFill>
        <p:spPr>
          <a:xfrm>
            <a:off x="782638" y="1906221"/>
            <a:ext cx="7199312" cy="3817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5499"/>
          <a:stretch/>
        </p:blipFill>
        <p:spPr>
          <a:xfrm>
            <a:off x="782294" y="1906221"/>
            <a:ext cx="7200000" cy="3825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3" name="群組 10"/>
          <p:cNvGrpSpPr>
            <a:grpSpLocks noChangeAspect="1"/>
          </p:cNvGrpSpPr>
          <p:nvPr/>
        </p:nvGrpSpPr>
        <p:grpSpPr>
          <a:xfrm>
            <a:off x="782294" y="1906221"/>
            <a:ext cx="7200000" cy="3825423"/>
            <a:chOff x="-1447801" y="0"/>
            <a:chExt cx="12192000" cy="647771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b="5499"/>
            <a:stretch/>
          </p:blipFill>
          <p:spPr>
            <a:xfrm>
              <a:off x="-1447801" y="0"/>
              <a:ext cx="12192000" cy="64777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/>
            <a:srcRect t="8746" r="1287" b="63533"/>
            <a:stretch/>
          </p:blipFill>
          <p:spPr>
            <a:xfrm>
              <a:off x="-1447801" y="606227"/>
              <a:ext cx="12035148" cy="190016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橢圓 8"/>
          <p:cNvSpPr/>
          <p:nvPr/>
        </p:nvSpPr>
        <p:spPr>
          <a:xfrm>
            <a:off x="4611485" y="1968913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6</a:t>
            </a:r>
            <a:endParaRPr lang="zh-TW" altLang="en-US" sz="2400" dirty="0"/>
          </a:p>
        </p:txBody>
      </p:sp>
      <p:sp>
        <p:nvSpPr>
          <p:cNvPr id="10" name="圓角矩形 9"/>
          <p:cNvSpPr/>
          <p:nvPr/>
        </p:nvSpPr>
        <p:spPr>
          <a:xfrm>
            <a:off x="4585063" y="2586445"/>
            <a:ext cx="1110343" cy="365761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114495" y="2902907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0383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訂單查詢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訂單成立將自動進行訂單編號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預設為訂購日期</a:t>
            </a:r>
            <a:r>
              <a:rPr lang="en-US" altLang="zh-TW" sz="2000" dirty="0" smtClean="0"/>
              <a:t>+</a:t>
            </a:r>
            <a:r>
              <a:rPr lang="zh-TW" altLang="en-US" sz="2000" dirty="0" smtClean="0"/>
              <a:t>五碼流水碼</a:t>
            </a:r>
            <a:r>
              <a:rPr lang="en-US" altLang="zh-TW" sz="2000" dirty="0" smtClean="0"/>
              <a:t>:22071100001)</a:t>
            </a:r>
            <a:r>
              <a:rPr lang="zh-TW" altLang="en-US" sz="2000" dirty="0" smtClean="0"/>
              <a:t>，並顯示訂購日期與金額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依客戶選擇的付款與運送方式進行狀態判斷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待付款</a:t>
            </a:r>
            <a:r>
              <a:rPr lang="en-US" altLang="zh-TW" sz="2000" dirty="0" smtClean="0"/>
              <a:t>or</a:t>
            </a:r>
            <a:r>
              <a:rPr lang="zh-TW" altLang="en-US" sz="2000" dirty="0" smtClean="0"/>
              <a:t>已付款</a:t>
            </a:r>
            <a:r>
              <a:rPr lang="en-US" altLang="zh-TW" sz="20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可針對訂購商品進行展開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收合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點擊「登出」按鈕，將彈出視窗進行確認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若點擊「取消」，則停留在原頁面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solidFill>
                  <a:schemeClr val="tx1"/>
                </a:solidFill>
              </a:rPr>
              <a:t>若點擊「確定」 ，則自動跳轉至「登入」頁面</a:t>
            </a:r>
            <a:endParaRPr lang="en-US" altLang="zh-TW" sz="2000" dirty="0" smtClean="0">
              <a:solidFill>
                <a:schemeClr val="tx1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696"/>
          <a:stretch/>
        </p:blipFill>
        <p:spPr>
          <a:xfrm>
            <a:off x="782638" y="1906221"/>
            <a:ext cx="7199312" cy="3817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5499"/>
          <a:stretch/>
        </p:blipFill>
        <p:spPr>
          <a:xfrm>
            <a:off x="782294" y="1906221"/>
            <a:ext cx="7200000" cy="3825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1" name="群組 10"/>
          <p:cNvGrpSpPr>
            <a:grpSpLocks noChangeAspect="1"/>
          </p:cNvGrpSpPr>
          <p:nvPr/>
        </p:nvGrpSpPr>
        <p:grpSpPr>
          <a:xfrm>
            <a:off x="782294" y="1906221"/>
            <a:ext cx="7200000" cy="3825423"/>
            <a:chOff x="-1447801" y="0"/>
            <a:chExt cx="12192000" cy="647771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b="5499"/>
            <a:stretch/>
          </p:blipFill>
          <p:spPr>
            <a:xfrm>
              <a:off x="-1447801" y="0"/>
              <a:ext cx="12192000" cy="647771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/>
            <a:srcRect t="8746" r="1287" b="63533"/>
            <a:stretch/>
          </p:blipFill>
          <p:spPr>
            <a:xfrm>
              <a:off x="-1447801" y="606227"/>
              <a:ext cx="12035148" cy="190016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橢圓 9"/>
          <p:cNvSpPr/>
          <p:nvPr/>
        </p:nvSpPr>
        <p:spPr>
          <a:xfrm>
            <a:off x="5029497" y="1263519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6</a:t>
            </a:r>
            <a:endParaRPr lang="zh-TW" altLang="en-US" sz="2400" dirty="0"/>
          </a:p>
        </p:txBody>
      </p:sp>
      <p:pic>
        <p:nvPicPr>
          <p:cNvPr id="15" name="內容版面配置區 7"/>
          <p:cNvPicPr>
            <a:picLocks noChangeAspect="1"/>
          </p:cNvPicPr>
          <p:nvPr/>
        </p:nvPicPr>
        <p:blipFill rotWithShape="1">
          <a:blip r:embed="rId5"/>
          <a:srcRect b="5518"/>
          <a:stretch/>
        </p:blipFill>
        <p:spPr>
          <a:xfrm>
            <a:off x="782638" y="1902619"/>
            <a:ext cx="7199312" cy="38242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圓角矩形 13"/>
          <p:cNvSpPr/>
          <p:nvPr/>
        </p:nvSpPr>
        <p:spPr>
          <a:xfrm>
            <a:off x="640080" y="2161905"/>
            <a:ext cx="7471954" cy="3677191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85162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謝謝觀賞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0"/>
            <a:ext cx="12188952" cy="4572000"/>
          </a:xfrm>
          <a:solidFill>
            <a:srgbClr val="FFECE5"/>
          </a:solidFill>
        </p:spPr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1288" y="870546"/>
            <a:ext cx="3492112" cy="34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31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首頁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游標移動至對應文字時，將顯示底線，並顯示其他分頁的連結；點擊後可連結至所選的頁面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游標移動至右上角「註冊」或 「登入」按鈕時，按鈕顏色變更；點擊後可連結至「登入」頁面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</a:rPr>
              <a:t>使用幻燈片效果，每</a:t>
            </a:r>
            <a:r>
              <a:rPr lang="en-US" altLang="zh-TW" sz="2000" dirty="0">
                <a:solidFill>
                  <a:schemeClr val="tx1"/>
                </a:solidFill>
              </a:rPr>
              <a:t>5</a:t>
            </a:r>
            <a:r>
              <a:rPr lang="zh-TW" altLang="en-US" sz="2000" dirty="0">
                <a:solidFill>
                  <a:schemeClr val="tx1"/>
                </a:solidFill>
              </a:rPr>
              <a:t>秒將自動轉跳至下一個圖片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游標移動至「＜」或「 ＞ 」時，按鈕顏色將變更為黃色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點擊按鈕「＜」或「 ＞ 」 ，可切換至上一張或下一張圖片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32"/>
          <a:stretch/>
        </p:blipFill>
        <p:spPr>
          <a:xfrm>
            <a:off x="782638" y="1898855"/>
            <a:ext cx="7199312" cy="3831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橢圓 4"/>
          <p:cNvSpPr/>
          <p:nvPr/>
        </p:nvSpPr>
        <p:spPr>
          <a:xfrm>
            <a:off x="1139868" y="2902907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3</a:t>
            </a:r>
            <a:endParaRPr lang="zh-TW" altLang="en-US" sz="2400" dirty="0"/>
          </a:p>
        </p:txBody>
      </p:sp>
      <p:sp>
        <p:nvSpPr>
          <p:cNvPr id="6" name="圓角矩形 5"/>
          <p:cNvSpPr/>
          <p:nvPr/>
        </p:nvSpPr>
        <p:spPr>
          <a:xfrm>
            <a:off x="1787046" y="3031299"/>
            <a:ext cx="5139847" cy="2818356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429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首頁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游標移動至對應文字時，將顯示底線，並顯示其他分頁的連結；點擊後可連結至所選的頁面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游標移動至右上角「註冊」或 「登入」按鈕時，按鈕顏色變更；點擊後可連結至「登入」頁面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使用幻燈片效果，每</a:t>
            </a:r>
            <a:r>
              <a:rPr lang="en-US" altLang="zh-TW" sz="2000" dirty="0"/>
              <a:t>5</a:t>
            </a:r>
            <a:r>
              <a:rPr lang="zh-TW" altLang="en-US" sz="2000" dirty="0"/>
              <a:t>秒將自動轉跳至下一個圖片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</a:rPr>
              <a:t>游標移動至「＜」或「 ＞ 」時，按鈕顏色將變更為黃色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點擊按鈕「＜」或「 ＞ 」 ，可切換至上一張或下一張圖片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32"/>
          <a:stretch/>
        </p:blipFill>
        <p:spPr>
          <a:xfrm>
            <a:off x="782638" y="1898855"/>
            <a:ext cx="7199312" cy="38318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537"/>
          <a:stretch/>
        </p:blipFill>
        <p:spPr>
          <a:xfrm>
            <a:off x="782294" y="1898855"/>
            <a:ext cx="7200000" cy="38238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橢圓 7"/>
          <p:cNvSpPr/>
          <p:nvPr/>
        </p:nvSpPr>
        <p:spPr>
          <a:xfrm>
            <a:off x="1139868" y="2902907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4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2154476" y="2868462"/>
            <a:ext cx="720000" cy="72000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736000" y="2883076"/>
            <a:ext cx="720000" cy="72000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7186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首頁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游標移動至對應文字時，將顯示底線，並顯示其他分頁的連結；點擊後可連結至所選的頁面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游標移動至右上角「註冊」或 「登入」按鈕時，按鈕顏色變更；點擊後可連結至「登入」頁面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使用幻燈片效果，每</a:t>
            </a:r>
            <a:r>
              <a:rPr lang="en-US" altLang="zh-TW" sz="2000" dirty="0"/>
              <a:t>5</a:t>
            </a:r>
            <a:r>
              <a:rPr lang="zh-TW" altLang="en-US" sz="2000" dirty="0"/>
              <a:t>秒將自動轉跳至下一個圖片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游標移動至「＜」或「 ＞ 」時，按鈕顏色將變更為黃色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</a:rPr>
              <a:t>點擊按鈕「＜」或「 ＞ 」 ，可切換至上一張或下一張圖片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32"/>
          <a:stretch/>
        </p:blipFill>
        <p:spPr>
          <a:xfrm>
            <a:off x="782638" y="1898855"/>
            <a:ext cx="7199312" cy="38318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5537"/>
          <a:stretch/>
        </p:blipFill>
        <p:spPr>
          <a:xfrm>
            <a:off x="782294" y="1898855"/>
            <a:ext cx="7200000" cy="38238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b="5332"/>
          <a:stretch/>
        </p:blipFill>
        <p:spPr>
          <a:xfrm>
            <a:off x="781950" y="1898855"/>
            <a:ext cx="7200000" cy="3832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橢圓 9"/>
          <p:cNvSpPr/>
          <p:nvPr/>
        </p:nvSpPr>
        <p:spPr>
          <a:xfrm>
            <a:off x="1139868" y="2902907"/>
            <a:ext cx="526093" cy="5260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</a:t>
            </a:r>
            <a:endParaRPr lang="zh-TW" altLang="en-US" sz="2400" dirty="0"/>
          </a:p>
        </p:txBody>
      </p:sp>
      <p:sp>
        <p:nvSpPr>
          <p:cNvPr id="11" name="圓角矩形 10"/>
          <p:cNvSpPr/>
          <p:nvPr/>
        </p:nvSpPr>
        <p:spPr>
          <a:xfrm>
            <a:off x="1787046" y="3031299"/>
            <a:ext cx="5139847" cy="2818356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25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"/>
            <a:ext cx="12192000" cy="4568423"/>
          </a:xfrm>
          <a:prstGeom prst="rect">
            <a:avLst/>
          </a:prstGeom>
          <a:solidFill>
            <a:srgbClr val="FEF6E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關於疫情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65113" lvl="1" indent="3175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dirty="0" smtClean="0"/>
              <a:t>認識</a:t>
            </a:r>
            <a:r>
              <a:rPr lang="en-US" altLang="zh-TW" sz="2400" dirty="0" smtClean="0"/>
              <a:t>COVID-19</a:t>
            </a:r>
          </a:p>
          <a:p>
            <a:pPr marL="265113" lvl="1" indent="3175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dirty="0" smtClean="0"/>
              <a:t>防疫措施</a:t>
            </a:r>
            <a:endParaRPr lang="en-US" altLang="zh-TW" sz="2400" dirty="0" smtClean="0"/>
          </a:p>
          <a:p>
            <a:pPr marL="265113" lvl="1" indent="3175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dirty="0" smtClean="0"/>
              <a:t>確診怎麼辦</a:t>
            </a:r>
            <a:endParaRPr lang="en-US" altLang="zh-TW" sz="24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2435" y="717627"/>
            <a:ext cx="4809565" cy="38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632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積分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1265</TotalTime>
  <Words>4091</Words>
  <Application>Microsoft Office PowerPoint</Application>
  <PresentationFormat>自訂</PresentationFormat>
  <Paragraphs>345</Paragraphs>
  <Slides>56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積分</vt:lpstr>
      <vt:lpstr>防疫網站</vt:lpstr>
      <vt:lpstr>網站架構</vt:lpstr>
      <vt:lpstr>首頁</vt:lpstr>
      <vt:lpstr>首頁</vt:lpstr>
      <vt:lpstr>首頁</vt:lpstr>
      <vt:lpstr>首頁</vt:lpstr>
      <vt:lpstr>首頁</vt:lpstr>
      <vt:lpstr>首頁</vt:lpstr>
      <vt:lpstr>關於疫情</vt:lpstr>
      <vt:lpstr>認識COVID-19</vt:lpstr>
      <vt:lpstr>認識COVID-19</vt:lpstr>
      <vt:lpstr>防疫措施</vt:lpstr>
      <vt:lpstr>防疫措施</vt:lpstr>
      <vt:lpstr>確診怎麼辦</vt:lpstr>
      <vt:lpstr>確診怎麼辦</vt:lpstr>
      <vt:lpstr>確診怎麼辦</vt:lpstr>
      <vt:lpstr>確診怎麼辦</vt:lpstr>
      <vt:lpstr>確診怎麼辦</vt:lpstr>
      <vt:lpstr>確診怎麼辦</vt:lpstr>
      <vt:lpstr>確診怎麼辦</vt:lpstr>
      <vt:lpstr>確診怎麼辦</vt:lpstr>
      <vt:lpstr>確診怎麼辦</vt:lpstr>
      <vt:lpstr>確診怎麼辦</vt:lpstr>
      <vt:lpstr>防疫產品</vt:lpstr>
      <vt:lpstr>防疫商品</vt:lpstr>
      <vt:lpstr>防疫商品</vt:lpstr>
      <vt:lpstr>防疫商品</vt:lpstr>
      <vt:lpstr>防疫商品</vt:lpstr>
      <vt:lpstr>防疫商品</vt:lpstr>
      <vt:lpstr>會員中心</vt:lpstr>
      <vt:lpstr>註冊/登入</vt:lpstr>
      <vt:lpstr>註冊/登入</vt:lpstr>
      <vt:lpstr>註冊/登入</vt:lpstr>
      <vt:lpstr>註冊/登入</vt:lpstr>
      <vt:lpstr>註冊/登入</vt:lpstr>
      <vt:lpstr>註冊/登入</vt:lpstr>
      <vt:lpstr>註冊/登入</vt:lpstr>
      <vt:lpstr>註冊/登入</vt:lpstr>
      <vt:lpstr>購物車</vt:lpstr>
      <vt:lpstr>購物車</vt:lpstr>
      <vt:lpstr>購物車</vt:lpstr>
      <vt:lpstr>購物車</vt:lpstr>
      <vt:lpstr>購物車</vt:lpstr>
      <vt:lpstr>購物車</vt:lpstr>
      <vt:lpstr>購物車</vt:lpstr>
      <vt:lpstr>購物車</vt:lpstr>
      <vt:lpstr>購物車</vt:lpstr>
      <vt:lpstr>訂單查詢</vt:lpstr>
      <vt:lpstr>訂單查詢</vt:lpstr>
      <vt:lpstr>訂單查詢</vt:lpstr>
      <vt:lpstr>訂單查詢</vt:lpstr>
      <vt:lpstr>訂單查詢</vt:lpstr>
      <vt:lpstr>訂單查詢</vt:lpstr>
      <vt:lpstr>訂單查詢</vt:lpstr>
      <vt:lpstr>訂單查詢</vt:lpstr>
      <vt:lpstr>謝謝觀賞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防疫網站</dc:title>
  <dc:creator>yajuan</dc:creator>
  <cp:lastModifiedBy>Windows 使用者</cp:lastModifiedBy>
  <cp:revision>143</cp:revision>
  <dcterms:created xsi:type="dcterms:W3CDTF">2022-07-10T01:58:19Z</dcterms:created>
  <dcterms:modified xsi:type="dcterms:W3CDTF">2022-07-13T08:34:02Z</dcterms:modified>
</cp:coreProperties>
</file>